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94" r:id="rId2"/>
    <p:sldId id="314" r:id="rId3"/>
    <p:sldId id="298" r:id="rId4"/>
    <p:sldId id="295" r:id="rId5"/>
    <p:sldId id="299" r:id="rId6"/>
    <p:sldId id="342" r:id="rId7"/>
    <p:sldId id="297" r:id="rId8"/>
    <p:sldId id="301" r:id="rId9"/>
    <p:sldId id="343" r:id="rId10"/>
    <p:sldId id="300" r:id="rId11"/>
    <p:sldId id="317" r:id="rId12"/>
    <p:sldId id="281" r:id="rId13"/>
    <p:sldId id="262" r:id="rId14"/>
    <p:sldId id="302" r:id="rId15"/>
    <p:sldId id="263" r:id="rId16"/>
    <p:sldId id="306" r:id="rId17"/>
    <p:sldId id="264" r:id="rId18"/>
    <p:sldId id="307" r:id="rId19"/>
    <p:sldId id="268" r:id="rId20"/>
    <p:sldId id="266" r:id="rId21"/>
    <p:sldId id="308" r:id="rId22"/>
    <p:sldId id="267" r:id="rId23"/>
    <p:sldId id="309" r:id="rId24"/>
    <p:sldId id="271" r:id="rId25"/>
    <p:sldId id="310" r:id="rId26"/>
    <p:sldId id="272" r:id="rId27"/>
    <p:sldId id="311" r:id="rId28"/>
    <p:sldId id="273" r:id="rId29"/>
    <p:sldId id="312" r:id="rId30"/>
    <p:sldId id="282" r:id="rId31"/>
    <p:sldId id="283" r:id="rId32"/>
    <p:sldId id="313" r:id="rId33"/>
    <p:sldId id="284" r:id="rId34"/>
    <p:sldId id="335" r:id="rId35"/>
    <p:sldId id="285" r:id="rId36"/>
    <p:sldId id="336" r:id="rId37"/>
    <p:sldId id="280" r:id="rId38"/>
    <p:sldId id="265" r:id="rId39"/>
    <p:sldId id="321" r:id="rId40"/>
    <p:sldId id="259" r:id="rId41"/>
    <p:sldId id="322" r:id="rId42"/>
    <p:sldId id="260" r:id="rId43"/>
    <p:sldId id="323" r:id="rId44"/>
    <p:sldId id="261" r:id="rId45"/>
    <p:sldId id="324" r:id="rId46"/>
    <p:sldId id="274" r:id="rId47"/>
    <p:sldId id="275" r:id="rId48"/>
    <p:sldId id="325" r:id="rId49"/>
    <p:sldId id="276" r:id="rId50"/>
    <p:sldId id="327" r:id="rId51"/>
    <p:sldId id="277" r:id="rId52"/>
    <p:sldId id="328" r:id="rId53"/>
    <p:sldId id="278" r:id="rId54"/>
    <p:sldId id="329" r:id="rId55"/>
    <p:sldId id="279" r:id="rId56"/>
    <p:sldId id="330" r:id="rId57"/>
    <p:sldId id="286" r:id="rId58"/>
    <p:sldId id="287" r:id="rId59"/>
    <p:sldId id="337" r:id="rId60"/>
    <p:sldId id="288" r:id="rId61"/>
    <p:sldId id="338" r:id="rId62"/>
    <p:sldId id="289" r:id="rId63"/>
    <p:sldId id="339" r:id="rId64"/>
    <p:sldId id="290" r:id="rId65"/>
    <p:sldId id="340" r:id="rId66"/>
    <p:sldId id="291" r:id="rId67"/>
    <p:sldId id="292" r:id="rId68"/>
    <p:sldId id="293" r:id="rId6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denco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3E4D1F"/>
    <a:srgbClr val="996633"/>
    <a:srgbClr val="993300"/>
    <a:srgbClr val="800000"/>
    <a:srgbClr val="A50021"/>
    <a:srgbClr val="C05B08"/>
    <a:srgbClr val="FCE2CC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83188" autoAdjust="0"/>
  </p:normalViewPr>
  <p:slideViewPr>
    <p:cSldViewPr>
      <p:cViewPr varScale="1">
        <p:scale>
          <a:sx n="88" d="100"/>
          <a:sy n="88" d="100"/>
        </p:scale>
        <p:origin x="-5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93825-D241-40F1-9EC9-E781289888E8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481A-5EC2-4F9A-A7DF-B847B5A9F7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</a:t>
            </a:r>
            <a:r>
              <a:rPr lang="en-US" altLang="zh-TW" baseline="0" dirty="0" smtClean="0"/>
              <a:t> g</a:t>
            </a:r>
            <a:r>
              <a:rPr lang="en-US" altLang="zh-TW" dirty="0" smtClean="0"/>
              <a:t>uest</a:t>
            </a:r>
            <a:r>
              <a:rPr lang="en-US" altLang="zh-TW" baseline="0" dirty="0" smtClean="0"/>
              <a:t> photo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481A-5EC2-4F9A-A7DF-B847B5A9F76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For</a:t>
            </a:r>
            <a:r>
              <a:rPr lang="en-US" altLang="zh-TW" baseline="0" dirty="0" smtClean="0"/>
              <a:t> souvenirs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481A-5EC2-4F9A-A7DF-B847B5A9F76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Note:</a:t>
            </a:r>
            <a:r>
              <a:rPr lang="zh-TW" altLang="en-US" sz="1200" b="0" kern="1200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「感恩文化活動」</a:t>
            </a:r>
            <a:r>
              <a:rPr lang="en-US" altLang="zh-TW" sz="1200" b="0" kern="1200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altLang="zh-TW" sz="1200" b="0" kern="1200" baseline="0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kern="1200" baseline="0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例：</a:t>
            </a:r>
            <a:r>
              <a:rPr lang="zh-TW" altLang="en-US" b="0" dirty="0" smtClean="0"/>
              <a:t>感恩小冊子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481A-5EC2-4F9A-A7DF-B847B5A9F76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56C7-028D-4AEC-BD62-7DF9305F9941}" type="datetimeFigureOut">
              <a:rPr lang="zh-TW" altLang="en-US" smtClean="0"/>
              <a:pPr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A602-320A-496A-B5AD-B595A2947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52928" cy="2016224"/>
          </a:xfrm>
        </p:spPr>
        <p:txBody>
          <a:bodyPr>
            <a:normAutofit/>
          </a:bodyPr>
          <a:lstStyle/>
          <a:p>
            <a:r>
              <a:rPr lang="en-US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2018-2019</a:t>
            </a:r>
            <a:r>
              <a:rPr lang="zh-TW" altLang="en-US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年度</a:t>
            </a:r>
            <a:r>
              <a:rPr lang="zh-TW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「樂繫校園」</a:t>
            </a:r>
            <a:r>
              <a:rPr lang="en-US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獎勵計劃</a:t>
            </a:r>
            <a:r>
              <a:rPr lang="zh-HK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HK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HK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5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簡介會暨嘉許禮</a:t>
            </a:r>
            <a:endParaRPr lang="zh-TW" altLang="en-US" sz="50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0" y="5589240"/>
            <a:ext cx="3322712" cy="108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3E4D1F"/>
                </a:solidFill>
              </a:rPr>
              <a:t>2019</a:t>
            </a:r>
            <a:r>
              <a:rPr lang="zh-TW" altLang="en-US" sz="3600" dirty="0" smtClean="0">
                <a:solidFill>
                  <a:srgbClr val="3E4D1F"/>
                </a:solidFill>
              </a:rPr>
              <a:t>年</a:t>
            </a:r>
            <a:r>
              <a:rPr lang="en-US" altLang="zh-TW" sz="3600" dirty="0" smtClean="0">
                <a:solidFill>
                  <a:srgbClr val="3E4D1F"/>
                </a:solidFill>
              </a:rPr>
              <a:t>9</a:t>
            </a:r>
            <a:r>
              <a:rPr lang="zh-TW" altLang="en-US" sz="3600" dirty="0" smtClean="0">
                <a:solidFill>
                  <a:srgbClr val="3E4D1F"/>
                </a:solidFill>
              </a:rPr>
              <a:t>月</a:t>
            </a:r>
            <a:r>
              <a:rPr lang="en-US" altLang="zh-TW" sz="3600" dirty="0" smtClean="0">
                <a:solidFill>
                  <a:srgbClr val="3E4D1F"/>
                </a:solidFill>
              </a:rPr>
              <a:t>26</a:t>
            </a:r>
            <a:r>
              <a:rPr lang="zh-TW" altLang="en-US" sz="3600" dirty="0" smtClean="0">
                <a:solidFill>
                  <a:srgbClr val="3E4D1F"/>
                </a:solidFill>
              </a:rPr>
              <a:t>日</a:t>
            </a:r>
            <a:endParaRPr lang="zh-TW" altLang="en-US" sz="3600" dirty="0">
              <a:solidFill>
                <a:srgbClr val="3E4D1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445624" cy="2664296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2019/20</a:t>
            </a:r>
            <a:r>
              <a:rPr lang="zh-TW" altLang="en-US" sz="6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zh-TW" sz="6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</a:t>
            </a:r>
            <a:r>
              <a:rPr lang="en-US" altLang="zh-TW" sz="6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6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6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「樂繫校園」獎勵計劃</a:t>
            </a:r>
            <a:r>
              <a:rPr lang="zh-HK" altLang="zh-TW" sz="6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5013176"/>
            <a:ext cx="4330824" cy="118499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zh-HK" altLang="zh-TW" dirty="0" smtClean="0"/>
              <a:t>浸信會愛羣社會服務處</a:t>
            </a:r>
            <a:endParaRPr lang="en-US" altLang="zh-HK" dirty="0" smtClean="0"/>
          </a:p>
          <a:p>
            <a:pPr algn="ctr">
              <a:buNone/>
            </a:pPr>
            <a:r>
              <a:rPr lang="zh-HK" altLang="zh-TW" dirty="0" smtClean="0"/>
              <a:t>兒童及青少年身心健康服務</a:t>
            </a:r>
            <a:endParaRPr lang="en-US" altLang="zh-HK" dirty="0" smtClean="0"/>
          </a:p>
          <a:p>
            <a:pPr algn="ctr">
              <a:buNone/>
            </a:pPr>
            <a:r>
              <a:rPr lang="zh-TW" altLang="zh-TW" dirty="0" smtClean="0"/>
              <a:t>服務隊長 鄧曼恒女士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323528" y="2636912"/>
            <a:ext cx="8445624" cy="26642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2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頒獎環節</a:t>
            </a:r>
            <a:endParaRPr lang="zh-TW" altLang="en-US" sz="72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6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 傑出大奬 </a:t>
            </a:r>
            <a:endParaRPr lang="zh-TW" altLang="en-US" sz="66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HK" altLang="zh-TW" sz="3800" b="1" dirty="0" smtClean="0">
                <a:solidFill>
                  <a:srgbClr val="996633"/>
                </a:solidFill>
              </a:rPr>
              <a:t>葵</a:t>
            </a:r>
            <a:r>
              <a:rPr lang="zh-HK" altLang="zh-TW" sz="3800" b="1" dirty="0">
                <a:solidFill>
                  <a:srgbClr val="996633"/>
                </a:solidFill>
              </a:rPr>
              <a:t>涌循道中學</a:t>
            </a:r>
            <a:endParaRPr lang="zh-TW" altLang="en-US" sz="3800" b="1" dirty="0">
              <a:solidFill>
                <a:srgbClr val="996633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08912" cy="48087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41769"/>
                <a:gridCol w="6267143"/>
              </a:tblGrid>
              <a:tr h="873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行動連繫：</a:t>
                      </a:r>
                      <a:endParaRPr lang="en-US" altLang="zh-TW" sz="2400" b="1" kern="1200" dirty="0" smtClean="0"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rgbClr val="996633"/>
                          </a:solidFill>
                        </a:rPr>
                        <a:t>推行 </a:t>
                      </a:r>
                      <a:r>
                        <a:rPr lang="zh-TW" altLang="en-US" sz="2400" b="1" dirty="0" smtClean="0">
                          <a:solidFill>
                            <a:srgbClr val="996633"/>
                          </a:solidFill>
                        </a:rPr>
                        <a:t>學校三年計劃</a:t>
                      </a:r>
                      <a:r>
                        <a:rPr lang="zh-TW" altLang="en-US" sz="2400" b="0" dirty="0" smtClean="0">
                          <a:solidFill>
                            <a:srgbClr val="996633"/>
                          </a:solidFill>
                        </a:rPr>
                        <a:t>，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</a:rPr>
                        <a:t>協助</a:t>
                      </a:r>
                      <a:r>
                        <a:rPr lang="zh-TW" altLang="en-US" sz="2400" b="0" dirty="0" smtClean="0">
                          <a:solidFill>
                            <a:srgbClr val="996633"/>
                          </a:solidFill>
                        </a:rPr>
                        <a:t>學生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</a:rPr>
                        <a:t>發展才華，建立自信、正向思維，和提升他們的抗逆力</a:t>
                      </a:r>
                      <a:endParaRPr lang="zh-TW" altLang="en-US" sz="2400" b="0" dirty="0">
                        <a:solidFill>
                          <a:srgbClr val="996633"/>
                        </a:solidFill>
                      </a:endParaRPr>
                    </a:p>
                  </a:txBody>
                  <a:tcPr/>
                </a:tc>
              </a:tr>
              <a:tr h="8922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知識連繫：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rgbClr val="996633"/>
                          </a:solidFill>
                        </a:rPr>
                        <a:t>推動 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</a:rPr>
                        <a:t>照顧學習多樣性為本的教學模式</a:t>
                      </a:r>
                      <a:r>
                        <a:rPr lang="zh-TW" altLang="en-US" sz="2400" kern="1200" dirty="0" smtClean="0">
                          <a:solidFill>
                            <a:srgbClr val="996633"/>
                          </a:solidFill>
                        </a:rPr>
                        <a:t>，以全方位活動，使學生更投入學習</a:t>
                      </a:r>
                      <a:endParaRPr lang="zh-TW" altLang="en-US" sz="2400" b="0" i="0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8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情意連繫：</a:t>
                      </a:r>
                      <a:endParaRPr lang="en-US" altLang="zh-TW" sz="2400" b="1" kern="1200" dirty="0" smtClean="0"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rgbClr val="996633"/>
                          </a:solidFill>
                        </a:rPr>
                        <a:t>舉辦 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「創藝同行」青少年情緒健康支援計劃</a:t>
                      </a:r>
                      <a:r>
                        <a:rPr lang="zh-TW" altLang="en-US" sz="2400" kern="1200" dirty="0" smtClean="0">
                          <a:solidFill>
                            <a:srgbClr val="996633"/>
                          </a:solidFill>
                        </a:rPr>
                        <a:t>以不同媒介支援有情緒困擾的學生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en-US" altLang="zh-TW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親歷思。覺」等活動</a:t>
                      </a:r>
                      <a:r>
                        <a:rPr lang="zh-TW" altLang="en-US" sz="2400" b="1" kern="1200" baseline="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2400" kern="1200" dirty="0" smtClean="0">
                          <a:solidFill>
                            <a:srgbClr val="996633"/>
                          </a:solidFill>
                        </a:rPr>
                        <a:t>提供相關教師訓練</a:t>
                      </a:r>
                      <a:endParaRPr lang="zh-TW" altLang="en-US" sz="2400" b="0" i="0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922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人際連繫：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996633"/>
                          </a:solidFill>
                        </a:rPr>
                        <a:t>推廣 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朋輩輔導活動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調解服務</a:t>
                      </a:r>
                      <a:r>
                        <a:rPr lang="zh-TW" altLang="en-US" sz="2400" kern="1200" dirty="0" smtClean="0">
                          <a:solidFill>
                            <a:srgbClr val="996633"/>
                          </a:solidFill>
                        </a:rPr>
                        <a:t>，鼓勵同學互相關心和教導正面處理衝突的技巧</a:t>
                      </a:r>
                      <a:endParaRPr lang="zh-TW" altLang="en-US" sz="2400" b="0" i="0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922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家、社連繫：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996633"/>
                          </a:solidFill>
                        </a:rPr>
                        <a:t>以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「中一二多元智能活動日」等活動 </a:t>
                      </a:r>
                      <a:r>
                        <a:rPr lang="zh-TW" altLang="en-US" sz="2400" dirty="0" smtClean="0">
                          <a:solidFill>
                            <a:srgbClr val="996633"/>
                          </a:solidFill>
                        </a:rPr>
                        <a:t>推動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家長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</a:rPr>
                        <a:t>參與學生發展工作，共同協助學生成長</a:t>
                      </a:r>
                      <a:endParaRPr lang="zh-TW" altLang="en-US" sz="2400" b="0" i="0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95536" y="6165304"/>
            <a:ext cx="17011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50" b="1" dirty="0" smtClean="0">
                <a:solidFill>
                  <a:srgbClr val="996633"/>
                </a:solidFill>
              </a:rPr>
              <a:t>中學傑出大奬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中學組傑出大奬</a:t>
            </a:r>
            <a:r>
              <a:rPr lang="en-US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葵涌循道中學</a:t>
            </a:r>
            <a:endParaRPr lang="zh-TW" altLang="en-US" sz="48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HK" altLang="zh-TW" sz="3800" b="1" dirty="0" smtClean="0">
                <a:solidFill>
                  <a:srgbClr val="996633"/>
                </a:solidFill>
              </a:rPr>
              <a:t>保良局羅傑承（一九八三）中學 </a:t>
            </a:r>
            <a:endParaRPr lang="zh-TW" altLang="zh-TW" sz="3800" b="1" dirty="0" smtClean="0">
              <a:solidFill>
                <a:srgbClr val="9966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/>
        </p:nvGraphicFramePr>
        <p:xfrm>
          <a:off x="467544" y="1340768"/>
          <a:ext cx="8219256" cy="48800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16224"/>
                <a:gridCol w="6203032"/>
              </a:tblGrid>
              <a:tr h="839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行動連繫：</a:t>
                      </a:r>
                      <a:endParaRPr lang="en-US" altLang="zh-TW" sz="2400" b="1" kern="1200" dirty="0" smtClean="0"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推行 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以大自然為主題的舞蹈節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，讓學生發揮才能，培養他們溝通技巧</a:t>
                      </a:r>
                    </a:p>
                  </a:txBody>
                  <a:tcPr/>
                </a:tc>
              </a:tr>
              <a:tr h="83981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知識連繫：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推動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「閱讀豐收日」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，透過電子元素和曾鈺成教授的分享，讓學生發掘和分享閱讀樂趣</a:t>
                      </a:r>
                    </a:p>
                  </a:txBody>
                  <a:tcPr/>
                </a:tc>
              </a:tr>
              <a:tr h="1162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情意連繫：</a:t>
                      </a:r>
                      <a:endParaRPr lang="en-US" altLang="zh-TW" sz="2400" b="1" kern="1200" dirty="0" smtClean="0"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「迎接</a:t>
                      </a:r>
                      <a:r>
                        <a:rPr lang="en-US" altLang="zh-TW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DSE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冇難度」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活動，增加學生正面情緒經驗，以及及早識別和介入有情緒困擾的學生</a:t>
                      </a:r>
                    </a:p>
                  </a:txBody>
                  <a:tcPr/>
                </a:tc>
              </a:tr>
              <a:tr h="7945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人際連繫：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en-US" altLang="zh-TW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for you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活動，以多元化活動促進師生關係</a:t>
                      </a:r>
                    </a:p>
                  </a:txBody>
                  <a:tcPr/>
                </a:tc>
              </a:tr>
              <a:tr h="111504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家、社連繫：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提供高達</a:t>
                      </a:r>
                      <a:r>
                        <a:rPr lang="en-US" altLang="zh-TW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家長個別輔導服務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舉辦「家居維修班」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，以支援家長各方面的需要和建立互助平台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536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996633"/>
                </a:solidFill>
              </a:rPr>
              <a:t>中學傑出大奬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中學組傑出大奬</a:t>
            </a:r>
            <a:r>
              <a:rPr lang="en-US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zh-HK" altLang="zh-TW" sz="45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保良局羅傑承（一九八三）中學 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HK" altLang="zh-TW" sz="3800" b="1" dirty="0" smtClean="0">
                <a:solidFill>
                  <a:srgbClr val="996633"/>
                </a:solidFill>
              </a:rPr>
              <a:t>循道衛理聯合教會李惠利中學 </a:t>
            </a:r>
            <a:endParaRPr lang="zh-TW" altLang="zh-TW" sz="3800" b="1" dirty="0" smtClean="0">
              <a:solidFill>
                <a:srgbClr val="9966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/>
        </p:nvGraphicFramePr>
        <p:xfrm>
          <a:off x="467544" y="1412776"/>
          <a:ext cx="8219256" cy="480797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16224"/>
                <a:gridCol w="6203032"/>
              </a:tblGrid>
              <a:tr h="898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行動連繫：</a:t>
                      </a:r>
                      <a:endParaRPr lang="en-US" altLang="zh-TW" sz="2400" b="1" kern="1200" dirty="0" smtClean="0"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推行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「健康校園計劃」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 </a:t>
                      </a:r>
                      <a:r>
                        <a:rPr lang="zh-TW" altLang="en-US" sz="2400" b="0" kern="1200" baseline="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We Can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等活動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，推廣禁毒信息和讓學生發揮自我優勢</a:t>
                      </a: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知識連繫：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與社區合作，推行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「培養學生正面態度和價值觀」課程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，培養學生感恩心態和同情心</a:t>
                      </a:r>
                    </a:p>
                  </a:txBody>
                  <a:tcPr/>
                </a:tc>
              </a:tr>
              <a:tr h="1132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情意連繫：</a:t>
                      </a:r>
                      <a:endParaRPr lang="en-US" altLang="zh-TW" sz="2400" b="1" kern="1200" dirty="0" smtClean="0"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參與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「好心情」、「喜樂同行」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「醫教社同心協作計劃」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計劃，關注學生情緒需要和推廣精神健康</a:t>
                      </a:r>
                    </a:p>
                  </a:txBody>
                  <a:tcPr/>
                </a:tc>
              </a:tr>
              <a:tr h="93648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人際連繫：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成立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共融及學生大使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，建立朋輩關係和訓練個人生活技能，為校園添上關懷溫意</a:t>
                      </a:r>
                    </a:p>
                  </a:txBody>
                  <a:tcPr/>
                </a:tc>
              </a:tr>
              <a:tr h="88553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家、社連繫：</a:t>
                      </a:r>
                    </a:p>
                  </a:txBody>
                  <a:tcPr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鼓勵</a:t>
                      </a:r>
                      <a:r>
                        <a:rPr lang="zh-TW" altLang="en-US" sz="2400" b="1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家教會參與校園政策 </a:t>
                      </a:r>
                      <a:r>
                        <a:rPr lang="zh-TW" altLang="en-US" sz="2400" b="0" kern="1200" dirty="0" smtClean="0">
                          <a:solidFill>
                            <a:srgbClr val="9966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，以增強家校社之連繫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536" y="6165304"/>
            <a:ext cx="17011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50" b="1" dirty="0" smtClean="0">
                <a:solidFill>
                  <a:srgbClr val="996633"/>
                </a:solidFill>
              </a:rPr>
              <a:t>中學傑出大奬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中學組傑出大奬</a:t>
            </a:r>
            <a:r>
              <a:rPr lang="en-US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循道衛理聯合教會李惠利中學 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23528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中</a:t>
            </a:r>
            <a:r>
              <a:rPr kumimoji="0" lang="zh-HK" altLang="zh-TW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學</a:t>
            </a:r>
            <a:r>
              <a:rPr kumimoji="0" lang="zh-TW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組</a:t>
            </a:r>
            <a:r>
              <a:rPr lang="zh-TW" altLang="en-US" sz="6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zh-HK" altLang="zh-TW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特別奬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71600" y="1412776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行動連繫</a:t>
            </a:r>
            <a:endParaRPr lang="zh-TW" altLang="en-US" sz="3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504" y="2996952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知識連繫</a:t>
            </a:r>
            <a:endParaRPr lang="zh-TW" altLang="en-US" sz="3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4941168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情意連繫</a:t>
            </a:r>
            <a:endParaRPr lang="zh-TW" altLang="en-US" sz="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35688" y="2060848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人際連繫</a:t>
            </a:r>
            <a:endParaRPr lang="zh-TW" altLang="en-US" sz="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652120" y="5229200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家、社連繫</a:t>
            </a:r>
            <a:endParaRPr lang="zh-TW" altLang="en-US" sz="3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直線圖說文字 2 (無框線) 12"/>
          <p:cNvSpPr/>
          <p:nvPr/>
        </p:nvSpPr>
        <p:spPr>
          <a:xfrm>
            <a:off x="6300192" y="2204864"/>
            <a:ext cx="1728192" cy="576064"/>
          </a:xfrm>
          <a:prstGeom prst="callout2">
            <a:avLst>
              <a:gd name="adj1" fmla="val 18750"/>
              <a:gd name="adj2" fmla="val 485"/>
              <a:gd name="adj3" fmla="val 18750"/>
              <a:gd name="adj4" fmla="val -16667"/>
              <a:gd name="adj5" fmla="val 74351"/>
              <a:gd name="adj6" fmla="val -3561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線圖說文字 2 (無框線) 13"/>
          <p:cNvSpPr/>
          <p:nvPr/>
        </p:nvSpPr>
        <p:spPr>
          <a:xfrm rot="10800000">
            <a:off x="1619672" y="4869160"/>
            <a:ext cx="1728192" cy="576064"/>
          </a:xfrm>
          <a:prstGeom prst="callout2">
            <a:avLst>
              <a:gd name="adj1" fmla="val 18750"/>
              <a:gd name="adj2" fmla="val 485"/>
              <a:gd name="adj3" fmla="val 18750"/>
              <a:gd name="adj4" fmla="val -16667"/>
              <a:gd name="adj5" fmla="val 61328"/>
              <a:gd name="adj6" fmla="val -2796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直線圖說文字 2 (無框線) 15"/>
          <p:cNvSpPr/>
          <p:nvPr/>
        </p:nvSpPr>
        <p:spPr>
          <a:xfrm rot="13031821">
            <a:off x="1473998" y="1156495"/>
            <a:ext cx="1728192" cy="576064"/>
          </a:xfrm>
          <a:prstGeom prst="callout2">
            <a:avLst>
              <a:gd name="adj1" fmla="val 33379"/>
              <a:gd name="adj2" fmla="val -4117"/>
              <a:gd name="adj3" fmla="val 18750"/>
              <a:gd name="adj4" fmla="val -16667"/>
              <a:gd name="adj5" fmla="val 43189"/>
              <a:gd name="adj6" fmla="val -3960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直線圖說文字 2 (無框線) 16"/>
          <p:cNvSpPr/>
          <p:nvPr/>
        </p:nvSpPr>
        <p:spPr>
          <a:xfrm rot="13031821">
            <a:off x="537895" y="2740672"/>
            <a:ext cx="1728192" cy="576064"/>
          </a:xfrm>
          <a:prstGeom prst="callout2">
            <a:avLst>
              <a:gd name="adj1" fmla="val 40741"/>
              <a:gd name="adj2" fmla="val -9173"/>
              <a:gd name="adj3" fmla="val 24113"/>
              <a:gd name="adj4" fmla="val -20845"/>
              <a:gd name="adj5" fmla="val 81017"/>
              <a:gd name="adj6" fmla="val -47963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線圖說文字 2 (無框線) 17"/>
          <p:cNvSpPr/>
          <p:nvPr/>
        </p:nvSpPr>
        <p:spPr>
          <a:xfrm rot="13031821">
            <a:off x="3706246" y="3892799"/>
            <a:ext cx="1728192" cy="576064"/>
          </a:xfrm>
          <a:prstGeom prst="callout2">
            <a:avLst>
              <a:gd name="adj1" fmla="val 59255"/>
              <a:gd name="adj2" fmla="val -7229"/>
              <a:gd name="adj3" fmla="val 40106"/>
              <a:gd name="adj4" fmla="val -27870"/>
              <a:gd name="adj5" fmla="val 56769"/>
              <a:gd name="adj6" fmla="val -3823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 descr="hi-fiv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04864"/>
            <a:ext cx="2806349" cy="28317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行動</a:t>
            </a:r>
            <a:r>
              <a:rPr lang="zh-HK" altLang="zh-TW" sz="3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996633"/>
                </a:solidFill>
              </a:rPr>
              <a:t>中華</a:t>
            </a:r>
            <a:r>
              <a:rPr lang="zh-HK" altLang="zh-TW" sz="3800" b="1" dirty="0">
                <a:solidFill>
                  <a:srgbClr val="996633"/>
                </a:solidFill>
              </a:rPr>
              <a:t>基督教會燕京書院</a:t>
            </a:r>
            <a:endParaRPr lang="zh-TW" altLang="en-US" sz="3800" b="1" dirty="0">
              <a:solidFill>
                <a:srgbClr val="9966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推動 </a:t>
            </a:r>
            <a:r>
              <a:rPr lang="en-US" altLang="zh-TW" sz="3000" dirty="0" smtClean="0">
                <a:solidFill>
                  <a:srgbClr val="996633"/>
                </a:solidFill>
              </a:rPr>
              <a:t>STEM</a:t>
            </a:r>
            <a:r>
              <a:rPr lang="zh-TW" altLang="en-US" sz="3000" dirty="0" smtClean="0">
                <a:solidFill>
                  <a:srgbClr val="996633"/>
                </a:solidFill>
              </a:rPr>
              <a:t> </a:t>
            </a:r>
            <a:r>
              <a:rPr lang="en-US" altLang="zh-TW" sz="3000" dirty="0" smtClean="0">
                <a:solidFill>
                  <a:srgbClr val="996633"/>
                </a:solidFill>
              </a:rPr>
              <a:t>/</a:t>
            </a:r>
            <a:r>
              <a:rPr lang="zh-TW" altLang="en-US" sz="3000" dirty="0" smtClean="0">
                <a:solidFill>
                  <a:srgbClr val="996633"/>
                </a:solidFill>
              </a:rPr>
              <a:t> </a:t>
            </a:r>
            <a:r>
              <a:rPr lang="en-US" altLang="zh-TW" sz="3000" dirty="0" smtClean="0">
                <a:solidFill>
                  <a:srgbClr val="996633"/>
                </a:solidFill>
              </a:rPr>
              <a:t>STEAM</a:t>
            </a:r>
            <a:r>
              <a:rPr lang="zh-TW" altLang="en-US" sz="3000" dirty="0" smtClean="0">
                <a:solidFill>
                  <a:srgbClr val="996633"/>
                </a:solidFill>
              </a:rPr>
              <a:t>的教育工作，包括推行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「初中校本 </a:t>
            </a:r>
            <a:r>
              <a:rPr lang="en-US" altLang="zh-TW" sz="3000" b="1" dirty="0" smtClean="0">
                <a:solidFill>
                  <a:srgbClr val="996633"/>
                </a:solidFill>
              </a:rPr>
              <a:t>STEAM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課程發展計劃」</a:t>
            </a:r>
            <a:r>
              <a:rPr lang="zh-TW" altLang="en-US" sz="3000" dirty="0" smtClean="0">
                <a:solidFill>
                  <a:srgbClr val="996633"/>
                </a:solidFill>
              </a:rPr>
              <a:t>和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參與相關的公開比賽</a:t>
            </a:r>
            <a:endParaRPr lang="en-US" altLang="zh-TW" sz="3000" b="1" dirty="0" smtClean="0">
              <a:solidFill>
                <a:srgbClr val="996633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舉辦和參與</a:t>
            </a:r>
            <a:r>
              <a:rPr lang="en-US" altLang="zh-TW" sz="3000" b="1" dirty="0" smtClean="0">
                <a:solidFill>
                  <a:srgbClr val="996633"/>
                </a:solidFill>
              </a:rPr>
              <a:t>40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項多元化聯課活動</a:t>
            </a:r>
            <a:r>
              <a:rPr lang="zh-TW" altLang="en-US" sz="3000" dirty="0" smtClean="0">
                <a:solidFill>
                  <a:srgbClr val="996633"/>
                </a:solidFill>
              </a:rPr>
              <a:t>，鼓勵被動或較易被忽略的學生投入校園生活，</a:t>
            </a:r>
            <a:r>
              <a:rPr lang="zh-TW" altLang="zh-TW" sz="3000" dirty="0" smtClean="0">
                <a:solidFill>
                  <a:srgbClr val="996633"/>
                </a:solidFill>
              </a:rPr>
              <a:t>並獲得多個獎項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協助學生發掘和發揮自我優勢，並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訓練學生參加校外比賽</a:t>
            </a:r>
            <a:r>
              <a:rPr lang="zh-TW" altLang="en-US" sz="3000" dirty="0" smtClean="0">
                <a:solidFill>
                  <a:srgbClr val="996633"/>
                </a:solidFill>
              </a:rPr>
              <a:t>，並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屢獲不同獎項</a:t>
            </a:r>
          </a:p>
          <a:p>
            <a:endParaRPr lang="en-US" altLang="zh-TW" sz="3000" dirty="0" smtClean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  </a:t>
            </a: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行動連繫特別奬</a:t>
            </a: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中華基督教會燕京書院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知識</a:t>
            </a:r>
            <a:r>
              <a:rPr lang="zh-HK" altLang="zh-TW" sz="3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996633"/>
                </a:solidFill>
              </a:rPr>
              <a:t>中華</a:t>
            </a:r>
            <a:r>
              <a:rPr lang="zh-HK" altLang="zh-TW" sz="3800" b="1" dirty="0">
                <a:solidFill>
                  <a:srgbClr val="996633"/>
                </a:solidFill>
              </a:rPr>
              <a:t>基金中學</a:t>
            </a:r>
            <a:endParaRPr lang="zh-TW" altLang="en-US" sz="3800" b="1" dirty="0">
              <a:solidFill>
                <a:srgbClr val="9966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38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透過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手機素描二維碼 </a:t>
            </a:r>
            <a:r>
              <a:rPr lang="zh-TW" altLang="en-US" sz="3000" dirty="0" smtClean="0">
                <a:solidFill>
                  <a:srgbClr val="996633"/>
                </a:solidFill>
              </a:rPr>
              <a:t>和 </a:t>
            </a:r>
            <a:r>
              <a:rPr lang="en-US" altLang="zh-TW" sz="3000" b="1" dirty="0" err="1" smtClean="0">
                <a:solidFill>
                  <a:srgbClr val="996633"/>
                </a:solidFill>
              </a:rPr>
              <a:t>iNaturalist</a:t>
            </a:r>
            <a:r>
              <a:rPr lang="en-US" altLang="zh-TW" sz="3000" b="1" dirty="0" smtClean="0">
                <a:solidFill>
                  <a:srgbClr val="996633"/>
                </a:solidFill>
              </a:rPr>
              <a:t>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應用程式</a:t>
            </a:r>
            <a:r>
              <a:rPr lang="zh-TW" altLang="en-US" sz="3000" dirty="0" smtClean="0">
                <a:solidFill>
                  <a:srgbClr val="996633"/>
                </a:solidFill>
              </a:rPr>
              <a:t>，推動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可持續發展教育  </a:t>
            </a:r>
            <a:r>
              <a:rPr lang="zh-TW" altLang="en-US" sz="3000" dirty="0" smtClean="0">
                <a:solidFill>
                  <a:srgbClr val="996633"/>
                </a:solidFill>
              </a:rPr>
              <a:t>及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城市物種</a:t>
            </a:r>
            <a:r>
              <a:rPr lang="zh-TW" altLang="en-US" sz="3000" b="1" dirty="0">
                <a:solidFill>
                  <a:srgbClr val="996633"/>
                </a:solidFill>
              </a:rPr>
              <a:t>多樣性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保育活動</a:t>
            </a:r>
            <a:endParaRPr lang="en-US" altLang="zh-TW" sz="3000" b="1" dirty="0" smtClean="0">
              <a:solidFill>
                <a:srgbClr val="996633"/>
              </a:solidFill>
            </a:endParaRPr>
          </a:p>
          <a:p>
            <a:pPr marL="742950" lvl="2" indent="-342900">
              <a:lnSpc>
                <a:spcPts val="3800"/>
              </a:lnSpc>
            </a:pPr>
            <a:r>
              <a:rPr lang="zh-TW" altLang="en-US" sz="2600" dirty="0" smtClean="0">
                <a:solidFill>
                  <a:srgbClr val="996633"/>
                </a:solidFill>
              </a:rPr>
              <a:t>「一切由樹開始」</a:t>
            </a:r>
            <a:r>
              <a:rPr lang="en-US" altLang="zh-TW" sz="2600" dirty="0" smtClean="0">
                <a:solidFill>
                  <a:srgbClr val="996633"/>
                </a:solidFill>
              </a:rPr>
              <a:t>—</a:t>
            </a:r>
            <a:r>
              <a:rPr lang="zh-TW" altLang="en-US" sz="2600" dirty="0" smtClean="0">
                <a:solidFill>
                  <a:srgbClr val="996633"/>
                </a:solidFill>
              </a:rPr>
              <a:t> 植物多樣性教育活動曾獲「 </a:t>
            </a:r>
            <a:r>
              <a:rPr lang="en-US" altLang="zh-TW" sz="2600" dirty="0" smtClean="0">
                <a:solidFill>
                  <a:srgbClr val="996633"/>
                </a:solidFill>
              </a:rPr>
              <a:t>16/17</a:t>
            </a:r>
            <a:r>
              <a:rPr lang="zh-TW" altLang="en-US" sz="2600" dirty="0" smtClean="0">
                <a:solidFill>
                  <a:srgbClr val="996633"/>
                </a:solidFill>
              </a:rPr>
              <a:t>行政長官卓越教學獎」</a:t>
            </a:r>
            <a:endParaRPr lang="en-US" altLang="zh-TW" sz="2600" dirty="0" smtClean="0">
              <a:solidFill>
                <a:srgbClr val="996633"/>
              </a:solidFill>
            </a:endParaRPr>
          </a:p>
          <a:p>
            <a:pPr marL="342900" lvl="1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zh-TW" altLang="en-US" sz="3000" dirty="0" smtClean="0">
                <a:solidFill>
                  <a:srgbClr val="996633"/>
                </a:solidFill>
              </a:rPr>
              <a:t>提供</a:t>
            </a:r>
            <a:r>
              <a:rPr lang="zh-TW" altLang="en-US" sz="3000" dirty="0">
                <a:solidFill>
                  <a:srgbClr val="996633"/>
                </a:solidFill>
              </a:rPr>
              <a:t>平台讓</a:t>
            </a:r>
            <a:r>
              <a:rPr lang="zh-TW" altLang="en-US" sz="3000" dirty="0" smtClean="0">
                <a:solidFill>
                  <a:srgbClr val="996633"/>
                </a:solidFill>
              </a:rPr>
              <a:t>同學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進行</a:t>
            </a:r>
            <a:r>
              <a:rPr lang="zh-TW" altLang="en-US" sz="3000" b="1" dirty="0">
                <a:solidFill>
                  <a:srgbClr val="996633"/>
                </a:solidFill>
              </a:rPr>
              <a:t>標本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製作 </a:t>
            </a:r>
            <a:r>
              <a:rPr lang="zh-TW" altLang="en-US" sz="3000" dirty="0" smtClean="0">
                <a:solidFill>
                  <a:srgbClr val="996633"/>
                </a:solidFill>
              </a:rPr>
              <a:t>及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科學實驗</a:t>
            </a:r>
            <a:endParaRPr lang="en-US" altLang="zh-TW" sz="3000" b="1" dirty="0" smtClean="0">
              <a:solidFill>
                <a:srgbClr val="996633"/>
              </a:solidFill>
            </a:endParaRPr>
          </a:p>
          <a:p>
            <a:pPr marL="342900" lvl="1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zh-TW" altLang="en-US" sz="3000" dirty="0" smtClean="0">
                <a:solidFill>
                  <a:srgbClr val="996633"/>
                </a:solidFill>
              </a:rPr>
              <a:t>舉辦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與保育相關的義工活動 </a:t>
            </a:r>
            <a:r>
              <a:rPr lang="zh-TW" altLang="en-US" sz="3000" dirty="0" smtClean="0">
                <a:solidFill>
                  <a:srgbClr val="996633"/>
                </a:solidFill>
              </a:rPr>
              <a:t>和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推廣工作</a:t>
            </a:r>
            <a:endParaRPr lang="en-US" altLang="zh-TW" sz="3000" b="1" dirty="0" smtClean="0">
              <a:solidFill>
                <a:srgbClr val="996633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zh-TW" altLang="en-US" sz="30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  </a:t>
            </a: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知識連繫特別奬</a:t>
            </a: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中華基金中學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</a:t>
            </a:r>
            <a:r>
              <a:rPr lang="zh-HK" altLang="zh-TW" sz="3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996633"/>
                </a:solidFill>
              </a:rPr>
              <a:t>聖</a:t>
            </a:r>
            <a:r>
              <a:rPr lang="zh-HK" altLang="zh-TW" sz="3800" b="1" dirty="0">
                <a:solidFill>
                  <a:srgbClr val="996633"/>
                </a:solidFill>
              </a:rPr>
              <a:t>公會李福慶中學</a:t>
            </a:r>
            <a:endParaRPr lang="zh-TW" altLang="en-US" sz="3800" b="1" dirty="0">
              <a:solidFill>
                <a:srgbClr val="9966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籌辦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「生命守門員」</a:t>
            </a:r>
            <a:r>
              <a:rPr lang="zh-TW" altLang="en-US" sz="3000" dirty="0" smtClean="0">
                <a:solidFill>
                  <a:srgbClr val="996633"/>
                </a:solidFill>
              </a:rPr>
              <a:t>和相關的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培訓計劃</a:t>
            </a:r>
            <a:r>
              <a:rPr lang="zh-TW" altLang="en-US" sz="3000" dirty="0" smtClean="0">
                <a:solidFill>
                  <a:srgbClr val="996633"/>
                </a:solidFill>
              </a:rPr>
              <a:t>，培訓師生及早識別和介入有情緒困擾的學生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pPr marL="342900" lvl="1" indent="-342900">
              <a:lnSpc>
                <a:spcPts val="4000"/>
              </a:lnSpc>
              <a:buFont typeface="Arial" pitchFamily="34" charset="0"/>
              <a:buChar char="•"/>
            </a:pPr>
            <a:r>
              <a:rPr lang="zh-TW" altLang="en-US" sz="3000" dirty="0" smtClean="0">
                <a:solidFill>
                  <a:srgbClr val="996633"/>
                </a:solidFill>
              </a:rPr>
              <a:t>與校外機構合作推行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「喜樂同行－尊重生命、逆境同行」計劃</a:t>
            </a:r>
            <a:r>
              <a:rPr lang="zh-TW" altLang="en-US" sz="3000" dirty="0" smtClean="0">
                <a:solidFill>
                  <a:srgbClr val="996633"/>
                </a:solidFill>
              </a:rPr>
              <a:t>，建立學生正面的自我形象和情緒經驗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pPr marL="342900" lvl="1" indent="-342900">
              <a:lnSpc>
                <a:spcPts val="4000"/>
              </a:lnSpc>
              <a:buFont typeface="Arial" pitchFamily="34" charset="0"/>
              <a:buChar char="•"/>
            </a:pPr>
            <a:r>
              <a:rPr lang="zh-TW" altLang="en-US" sz="3000" dirty="0" smtClean="0">
                <a:solidFill>
                  <a:srgbClr val="996633"/>
                </a:solidFill>
              </a:rPr>
              <a:t>舉辦和參與不同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工作坊和講座</a:t>
            </a:r>
            <a:r>
              <a:rPr lang="zh-TW" altLang="en-US" sz="3000" dirty="0" smtClean="0">
                <a:solidFill>
                  <a:srgbClr val="996633"/>
                </a:solidFill>
              </a:rPr>
              <a:t>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推廣精神健康</a:t>
            </a:r>
            <a:r>
              <a:rPr lang="zh-TW" altLang="en-US" sz="3000" dirty="0" smtClean="0">
                <a:solidFill>
                  <a:srgbClr val="996633"/>
                </a:solidFill>
              </a:rPr>
              <a:t>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發展正向教育</a:t>
            </a:r>
            <a:endParaRPr lang="en-US" altLang="zh-TW" sz="3000" b="1" dirty="0" smtClean="0">
              <a:solidFill>
                <a:srgbClr val="996633"/>
              </a:solidFill>
            </a:endParaRPr>
          </a:p>
          <a:p>
            <a:pPr marL="342900" lvl="1" indent="-342900">
              <a:buNone/>
            </a:pPr>
            <a:endParaRPr lang="en-US" altLang="zh-TW" sz="3000" dirty="0" smtClean="0">
              <a:solidFill>
                <a:srgbClr val="996633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altLang="zh-TW" sz="3000" dirty="0" smtClean="0">
              <a:solidFill>
                <a:srgbClr val="996633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altLang="zh-TW" sz="3000" dirty="0" smtClean="0">
              <a:solidFill>
                <a:srgbClr val="996633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zh-TW" altLang="en-US" sz="3000" dirty="0" smtClean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  情意</a:t>
            </a: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連繫特別奬</a:t>
            </a: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聖公會李福慶中學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人際</a:t>
            </a:r>
            <a:r>
              <a:rPr lang="zh-HK" altLang="zh-TW" sz="3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996633"/>
                </a:solidFill>
              </a:rPr>
              <a:t>五</a:t>
            </a:r>
            <a:r>
              <a:rPr lang="zh-HK" altLang="zh-TW" sz="3800" b="1" dirty="0">
                <a:solidFill>
                  <a:srgbClr val="996633"/>
                </a:solidFill>
              </a:rPr>
              <a:t>旬節聖潔會永光書院</a:t>
            </a:r>
            <a:endParaRPr lang="zh-TW" altLang="en-US" sz="3800" b="1" dirty="0">
              <a:solidFill>
                <a:srgbClr val="9966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推行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「大哥哥、大姐姐計劃」</a:t>
            </a:r>
            <a:r>
              <a:rPr lang="zh-TW" altLang="en-US" sz="3000" dirty="0" smtClean="0">
                <a:solidFill>
                  <a:srgbClr val="996633"/>
                </a:solidFill>
              </a:rPr>
              <a:t>和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各類交流活動</a:t>
            </a:r>
            <a:r>
              <a:rPr lang="zh-TW" altLang="en-US" sz="3000" dirty="0" smtClean="0">
                <a:solidFill>
                  <a:srgbClr val="996633"/>
                </a:solidFill>
              </a:rPr>
              <a:t>，鼓勵學生互相溝通和關心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推行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「家舍計劃」</a:t>
            </a:r>
            <a:r>
              <a:rPr lang="zh-TW" altLang="en-US" sz="3000" dirty="0" smtClean="0">
                <a:solidFill>
                  <a:srgbClr val="996633"/>
                </a:solidFill>
              </a:rPr>
              <a:t>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中一暑期銜接課程</a:t>
            </a:r>
            <a:r>
              <a:rPr lang="zh-TW" altLang="en-US" sz="3000" dirty="0" smtClean="0">
                <a:solidFill>
                  <a:srgbClr val="996633"/>
                </a:solidFill>
              </a:rPr>
              <a:t>，協助中一新生適應校園生活及培養學生關愛精神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策劃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專題生命</a:t>
            </a:r>
            <a:r>
              <a:rPr lang="zh-TW" altLang="en-US" sz="3000" b="1" dirty="0">
                <a:solidFill>
                  <a:srgbClr val="996633"/>
                </a:solidFill>
              </a:rPr>
              <a:t>教育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課</a:t>
            </a:r>
            <a:r>
              <a:rPr lang="zh-TW" altLang="en-US" sz="3000" dirty="0" smtClean="0">
                <a:solidFill>
                  <a:srgbClr val="996633"/>
                </a:solidFill>
              </a:rPr>
              <a:t>，讓學生感受同行者的支持，減少他們因學業問題而不願上課的情況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endParaRPr lang="zh-TW" altLang="en-US" sz="3000" dirty="0">
              <a:solidFill>
                <a:srgbClr val="996633"/>
              </a:solidFill>
            </a:endParaRPr>
          </a:p>
          <a:p>
            <a:endParaRPr lang="zh-TW" altLang="en-US" sz="30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  人際</a:t>
            </a: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連繫特別奬</a:t>
            </a:r>
            <a:endParaRPr lang="en-US" altLang="zh-HK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五旬節聖潔會永光書院</a:t>
            </a: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</a:t>
            </a:r>
            <a:r>
              <a:rPr lang="zh-HK" altLang="zh-TW" sz="3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、社連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996633"/>
                </a:solidFill>
              </a:rPr>
              <a:t>香港</a:t>
            </a:r>
            <a:r>
              <a:rPr lang="zh-HK" altLang="zh-TW" sz="3800" b="1" dirty="0">
                <a:solidFill>
                  <a:srgbClr val="996633"/>
                </a:solidFill>
              </a:rPr>
              <a:t>紅十字會瑪嘉烈戴麟趾學校</a:t>
            </a:r>
            <a:endParaRPr lang="zh-TW" altLang="en-US" sz="3800" b="1" dirty="0">
              <a:solidFill>
                <a:srgbClr val="99663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參與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「服務</a:t>
            </a:r>
            <a:r>
              <a:rPr lang="zh-TW" altLang="en-US" sz="3000" b="1" dirty="0">
                <a:solidFill>
                  <a:srgbClr val="996633"/>
                </a:solidFill>
              </a:rPr>
              <a:t>學習博覽</a:t>
            </a:r>
            <a:r>
              <a:rPr lang="en-US" altLang="zh-TW" sz="3000" b="1" dirty="0" smtClean="0">
                <a:solidFill>
                  <a:srgbClr val="996633"/>
                </a:solidFill>
              </a:rPr>
              <a:t>2019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」</a:t>
            </a:r>
            <a:r>
              <a:rPr lang="zh-TW" altLang="en-US" sz="3000" dirty="0" smtClean="0">
                <a:solidFill>
                  <a:srgbClr val="996633"/>
                </a:solidFill>
              </a:rPr>
              <a:t>，與其他學校交流學習心得，並獲得「團隊精神獎」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參與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 </a:t>
            </a:r>
            <a:r>
              <a:rPr lang="en-US" altLang="zh-TW" sz="3000" b="1" dirty="0" smtClean="0">
                <a:solidFill>
                  <a:srgbClr val="996633"/>
                </a:solidFill>
              </a:rPr>
              <a:t>V-ARE-ONE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義人行學界義工計劃」 </a:t>
            </a:r>
            <a:r>
              <a:rPr lang="zh-TW" altLang="en-US" sz="3000" dirty="0" smtClean="0">
                <a:solidFill>
                  <a:srgbClr val="996633"/>
                </a:solidFill>
              </a:rPr>
              <a:t>和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「生命教育推廣大使計劃」</a:t>
            </a:r>
            <a:r>
              <a:rPr lang="zh-TW" altLang="en-US" sz="3000" dirty="0" smtClean="0">
                <a:solidFill>
                  <a:srgbClr val="996633"/>
                </a:solidFill>
              </a:rPr>
              <a:t>，提供機會給學生自行策劃活動和與社區人士分享追夢故事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996633"/>
                </a:solidFill>
              </a:rPr>
              <a:t>舉辦 </a:t>
            </a:r>
            <a:r>
              <a:rPr lang="zh-TW" altLang="en-US" sz="3000" b="1" dirty="0" smtClean="0">
                <a:solidFill>
                  <a:srgbClr val="996633"/>
                </a:solidFill>
              </a:rPr>
              <a:t>家長茶座、工作坊和互助小組</a:t>
            </a:r>
            <a:r>
              <a:rPr lang="zh-TW" altLang="en-US" sz="3000" dirty="0" smtClean="0">
                <a:solidFill>
                  <a:srgbClr val="996633"/>
                </a:solidFill>
              </a:rPr>
              <a:t>，加強家校和家長之間的聯繫</a:t>
            </a:r>
            <a:endParaRPr lang="en-US" altLang="zh-TW" sz="3000" dirty="0" smtClean="0">
              <a:solidFill>
                <a:srgbClr val="996633"/>
              </a:solidFill>
            </a:endParaRPr>
          </a:p>
          <a:p>
            <a:endParaRPr lang="en-US" altLang="zh-TW" sz="2900" dirty="0" smtClean="0">
              <a:solidFill>
                <a:srgbClr val="996633"/>
              </a:solidFill>
            </a:endParaRPr>
          </a:p>
          <a:p>
            <a:endParaRPr lang="zh-TW" altLang="en-US" sz="29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   </a:t>
            </a:r>
            <a:r>
              <a:rPr lang="zh-HK" altLang="zh-TW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家、社連繫特別奬</a:t>
            </a:r>
            <a:endParaRPr lang="en-US" altLang="zh-HK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5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香港紅十字會瑪嘉烈戴麟趾學校</a:t>
            </a:r>
            <a:endParaRPr lang="en-US" altLang="zh-TW" sz="45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367136"/>
          </a:xfrm>
        </p:spPr>
        <p:txBody>
          <a:bodyPr>
            <a:noAutofit/>
          </a:bodyPr>
          <a:lstStyle/>
          <a:p>
            <a:r>
              <a:rPr lang="zh-TW" altLang="zh-TW" sz="72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主禮嘉賓</a:t>
            </a:r>
            <a:r>
              <a:rPr lang="zh-HK" altLang="zh-TW" sz="72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致辭</a:t>
            </a:r>
            <a:endParaRPr lang="zh-TW" altLang="en-US" sz="72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27984" y="5229200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 smtClean="0"/>
              <a:t>浸信會愛羣社會服務處</a:t>
            </a:r>
            <a:endParaRPr lang="en-US" altLang="zh-TW" sz="2800" dirty="0" smtClean="0"/>
          </a:p>
          <a:p>
            <a:pPr algn="ctr"/>
            <a:r>
              <a:rPr lang="zh-TW" altLang="zh-TW" sz="2800" dirty="0" smtClean="0"/>
              <a:t>總幹事</a:t>
            </a:r>
            <a:r>
              <a:rPr lang="en-US" altLang="zh-TW" sz="2800" dirty="0" smtClean="0"/>
              <a:t>: </a:t>
            </a:r>
            <a:r>
              <a:rPr lang="zh-TW" altLang="zh-TW" sz="2800" dirty="0" smtClean="0"/>
              <a:t>趙漢文先生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115616" y="2420888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zh-HK" altLang="zh-HK" sz="6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</a:t>
            </a:r>
            <a:r>
              <a:rPr lang="zh-TW" altLang="en-US" sz="6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 </a:t>
            </a:r>
            <a:r>
              <a:rPr lang="zh-HK" altLang="zh-HK" sz="6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榮譽獎</a:t>
            </a:r>
            <a:endParaRPr lang="zh-TW" altLang="en-US" sz="66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542473"/>
            <a:ext cx="6858000" cy="850151"/>
          </a:xfrm>
        </p:spPr>
        <p:txBody>
          <a:bodyPr>
            <a:noAutofit/>
          </a:bodyPr>
          <a:lstStyle/>
          <a:p>
            <a:r>
              <a:rPr lang="zh-HK" altLang="zh-HK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</a:t>
            </a: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HK" altLang="zh-HK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HK" sz="4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endParaRPr lang="zh-HK" altLang="en-US" sz="48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639885" cy="2620370"/>
          </a:xfrm>
        </p:spPr>
        <p:txBody>
          <a:bodyPr>
            <a:noAutofit/>
          </a:bodyPr>
          <a:lstStyle/>
          <a:p>
            <a:r>
              <a:rPr lang="zh-HK" altLang="zh-HK" sz="4050" b="1" dirty="0">
                <a:solidFill>
                  <a:srgbClr val="996633"/>
                </a:solidFill>
              </a:rPr>
              <a:t>香港仔浸信會呂明才書院 </a:t>
            </a:r>
            <a:endParaRPr lang="zh-TW" altLang="zh-HK" sz="4050" b="1" dirty="0">
              <a:solidFill>
                <a:srgbClr val="996633"/>
              </a:solidFill>
            </a:endParaRPr>
          </a:p>
          <a:p>
            <a:r>
              <a:rPr lang="zh-HK" altLang="zh-HK" sz="4050" b="1" dirty="0">
                <a:solidFill>
                  <a:srgbClr val="996633"/>
                </a:solidFill>
              </a:rPr>
              <a:t>明愛聖若瑟中學 </a:t>
            </a:r>
            <a:endParaRPr lang="zh-TW" altLang="zh-HK" sz="4050" b="1" dirty="0">
              <a:solidFill>
                <a:srgbClr val="996633"/>
              </a:solidFill>
            </a:endParaRPr>
          </a:p>
          <a:p>
            <a:r>
              <a:rPr lang="zh-HK" altLang="zh-HK" sz="4050" b="1" dirty="0" smtClean="0">
                <a:solidFill>
                  <a:srgbClr val="996633"/>
                </a:solidFill>
              </a:rPr>
              <a:t>廠商</a:t>
            </a:r>
            <a:r>
              <a:rPr lang="zh-HK" altLang="zh-HK" sz="4050" b="1" dirty="0">
                <a:solidFill>
                  <a:srgbClr val="996633"/>
                </a:solidFill>
              </a:rPr>
              <a:t>會</a:t>
            </a:r>
            <a:r>
              <a:rPr lang="zh-HK" altLang="zh-HK" sz="4050" b="1" dirty="0" smtClean="0">
                <a:solidFill>
                  <a:srgbClr val="996633"/>
                </a:solidFill>
              </a:rPr>
              <a:t>中學</a:t>
            </a:r>
            <a:endParaRPr lang="en-US" altLang="zh-HK" sz="4050" b="1" dirty="0" smtClean="0">
              <a:solidFill>
                <a:srgbClr val="996633"/>
              </a:solidFill>
            </a:endParaRPr>
          </a:p>
          <a:p>
            <a:r>
              <a:rPr lang="zh-HK" altLang="zh-HK" sz="4050" b="1" dirty="0" smtClean="0">
                <a:solidFill>
                  <a:srgbClr val="996633"/>
                </a:solidFill>
              </a:rPr>
              <a:t>北角協同中學</a:t>
            </a:r>
            <a:endParaRPr lang="en-US" altLang="zh-HK" sz="4050" b="1" dirty="0" smtClean="0">
              <a:solidFill>
                <a:srgbClr val="996633"/>
              </a:solidFill>
            </a:endParaRPr>
          </a:p>
          <a:p>
            <a:endParaRPr lang="zh-HK" altLang="en-US" sz="405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</a:t>
            </a:r>
            <a:r>
              <a:rPr lang="zh-HK" altLang="zh-HK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TW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奬</a:t>
            </a:r>
            <a:endParaRPr lang="en-US" altLang="zh-HK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HK" sz="7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None/>
              <a:defRPr/>
            </a:pPr>
            <a:r>
              <a:rPr lang="zh-HK" altLang="zh-HK" b="1" dirty="0" smtClean="0">
                <a:solidFill>
                  <a:srgbClr val="996633"/>
                </a:solidFill>
              </a:rPr>
              <a:t>香港仔浸信會呂明才書院 </a:t>
            </a:r>
            <a:endParaRPr lang="zh-TW" altLang="zh-HK" b="1" dirty="0" smtClean="0">
              <a:solidFill>
                <a:srgbClr val="996633"/>
              </a:solidFill>
            </a:endParaRPr>
          </a:p>
          <a:p>
            <a:pPr lvl="0" algn="ctr">
              <a:buNone/>
              <a:defRPr/>
            </a:pPr>
            <a:r>
              <a:rPr lang="zh-HK" altLang="zh-HK" b="1" dirty="0" smtClean="0">
                <a:solidFill>
                  <a:srgbClr val="996633"/>
                </a:solidFill>
              </a:rPr>
              <a:t>明愛聖若瑟中學 </a:t>
            </a:r>
            <a:endParaRPr lang="zh-TW" altLang="zh-HK" b="1" dirty="0" smtClean="0">
              <a:solidFill>
                <a:srgbClr val="996633"/>
              </a:solidFill>
            </a:endParaRPr>
          </a:p>
          <a:p>
            <a:pPr lvl="0" algn="ctr">
              <a:buNone/>
              <a:defRPr/>
            </a:pPr>
            <a:r>
              <a:rPr lang="zh-HK" altLang="zh-HK" b="1" dirty="0" smtClean="0">
                <a:solidFill>
                  <a:srgbClr val="996633"/>
                </a:solidFill>
              </a:rPr>
              <a:t>廠商會中學</a:t>
            </a:r>
            <a:endParaRPr lang="en-US" altLang="zh-HK" b="1" dirty="0" smtClean="0">
              <a:solidFill>
                <a:srgbClr val="996633"/>
              </a:solidFill>
            </a:endParaRPr>
          </a:p>
          <a:p>
            <a:pPr lvl="0" algn="ctr">
              <a:buNone/>
              <a:defRPr/>
            </a:pPr>
            <a:r>
              <a:rPr lang="zh-HK" altLang="zh-HK" b="1" dirty="0" smtClean="0">
                <a:solidFill>
                  <a:srgbClr val="996633"/>
                </a:solidFill>
              </a:rPr>
              <a:t>北角協同中學</a:t>
            </a:r>
            <a:endParaRPr lang="en-US" altLang="zh-HK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TW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99592" y="4237630"/>
            <a:ext cx="7639885" cy="2620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HK" sz="36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468583"/>
            <a:ext cx="6858000" cy="924042"/>
          </a:xfrm>
        </p:spPr>
        <p:txBody>
          <a:bodyPr>
            <a:noAutofit/>
          </a:bodyPr>
          <a:lstStyle/>
          <a:p>
            <a:r>
              <a:rPr lang="zh-HK" altLang="zh-HK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</a:t>
            </a: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HK" altLang="zh-HK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HK" sz="4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endParaRPr lang="zh-HK" altLang="en-US" sz="48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2633284"/>
            <a:ext cx="7992888" cy="2811939"/>
          </a:xfrm>
        </p:spPr>
        <p:txBody>
          <a:bodyPr>
            <a:noAutofit/>
          </a:bodyPr>
          <a:lstStyle/>
          <a:p>
            <a:r>
              <a:rPr lang="zh-HK" altLang="zh-HK" sz="4000" b="1" dirty="0" smtClean="0">
                <a:solidFill>
                  <a:srgbClr val="996633"/>
                </a:solidFill>
              </a:rPr>
              <a:t>棉紡</a:t>
            </a:r>
            <a:r>
              <a:rPr lang="zh-HK" altLang="zh-HK" sz="4000" b="1" dirty="0">
                <a:solidFill>
                  <a:srgbClr val="996633"/>
                </a:solidFill>
              </a:rPr>
              <a:t>會</a:t>
            </a:r>
            <a:r>
              <a:rPr lang="zh-HK" altLang="zh-HK" sz="4000" b="1" dirty="0" smtClean="0">
                <a:solidFill>
                  <a:srgbClr val="996633"/>
                </a:solidFill>
              </a:rPr>
              <a:t>中學</a:t>
            </a:r>
            <a:endParaRPr lang="en-US" altLang="zh-HK" sz="4000" b="1" dirty="0" smtClean="0">
              <a:solidFill>
                <a:srgbClr val="996633"/>
              </a:solidFill>
            </a:endParaRPr>
          </a:p>
          <a:p>
            <a:r>
              <a:rPr lang="zh-HK" altLang="zh-HK" sz="4000" b="1" dirty="0" smtClean="0">
                <a:solidFill>
                  <a:srgbClr val="996633"/>
                </a:solidFill>
              </a:rPr>
              <a:t>香港四邑商工總會陳南昌紀念中學 </a:t>
            </a:r>
            <a:endParaRPr lang="en-US" altLang="zh-HK" sz="4000" b="1" dirty="0">
              <a:solidFill>
                <a:srgbClr val="996633"/>
              </a:solidFill>
            </a:endParaRPr>
          </a:p>
          <a:p>
            <a:r>
              <a:rPr lang="zh-HK" altLang="zh-HK" sz="4000" b="1" dirty="0" smtClean="0">
                <a:solidFill>
                  <a:srgbClr val="996633"/>
                </a:solidFill>
              </a:rPr>
              <a:t>香港道教聯合會圓玄學院第三中學</a:t>
            </a:r>
            <a:endParaRPr lang="en-US" altLang="zh-HK" sz="4000" b="1" dirty="0" smtClean="0">
              <a:solidFill>
                <a:srgbClr val="996633"/>
              </a:solidFill>
            </a:endParaRPr>
          </a:p>
          <a:p>
            <a:r>
              <a:rPr lang="zh-HK" altLang="zh-HK" sz="4000" b="1" dirty="0" smtClean="0">
                <a:solidFill>
                  <a:srgbClr val="996633"/>
                </a:solidFill>
              </a:rPr>
              <a:t>香港</a:t>
            </a:r>
            <a:r>
              <a:rPr lang="zh-HK" altLang="zh-HK" sz="4000" b="1" dirty="0">
                <a:solidFill>
                  <a:srgbClr val="996633"/>
                </a:solidFill>
              </a:rPr>
              <a:t>紅十字會雅麗珊郡主</a:t>
            </a:r>
            <a:r>
              <a:rPr lang="zh-HK" altLang="zh-HK" sz="4000" b="1" dirty="0" smtClean="0">
                <a:solidFill>
                  <a:srgbClr val="996633"/>
                </a:solidFill>
              </a:rPr>
              <a:t>學校</a:t>
            </a:r>
            <a:endParaRPr lang="en-US" altLang="zh-HK" sz="40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34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</a:t>
            </a:r>
            <a:r>
              <a:rPr lang="zh-HK" altLang="zh-HK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TW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奬</a:t>
            </a:r>
            <a:endParaRPr lang="en-US" altLang="zh-HK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HK" sz="7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rgbClr val="996633"/>
                </a:solidFill>
              </a:rPr>
              <a:t>棉紡會中學</a:t>
            </a:r>
            <a:endParaRPr lang="en-US" altLang="zh-HK" b="1" dirty="0" smtClean="0">
              <a:solidFill>
                <a:srgbClr val="996633"/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rgbClr val="996633"/>
                </a:solidFill>
              </a:rPr>
              <a:t>香港四邑商工總會陳南昌紀念中學 </a:t>
            </a:r>
            <a:endParaRPr lang="en-US" altLang="zh-HK" b="1" dirty="0" smtClean="0">
              <a:solidFill>
                <a:srgbClr val="996633"/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rgbClr val="996633"/>
                </a:solidFill>
              </a:rPr>
              <a:t>香港道教聯合會圓玄學院第三中學</a:t>
            </a:r>
            <a:endParaRPr lang="en-US" altLang="zh-HK" b="1" dirty="0" smtClean="0">
              <a:solidFill>
                <a:srgbClr val="996633"/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rgbClr val="996633"/>
                </a:solidFill>
              </a:rPr>
              <a:t>香港紅十字會雅麗珊郡主學校</a:t>
            </a:r>
            <a:endParaRPr lang="en-US" altLang="zh-HK" b="1" dirty="0">
              <a:solidFill>
                <a:srgbClr val="996633"/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99592" y="4237630"/>
            <a:ext cx="7639885" cy="2620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HK" sz="36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440873"/>
            <a:ext cx="6858000" cy="951751"/>
          </a:xfrm>
        </p:spPr>
        <p:txBody>
          <a:bodyPr>
            <a:noAutofit/>
          </a:bodyPr>
          <a:lstStyle/>
          <a:p>
            <a:r>
              <a:rPr lang="zh-HK" altLang="zh-HK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</a:t>
            </a:r>
            <a:r>
              <a:rPr lang="zh-TW" altLang="en-US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HK" altLang="zh-HK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HK" sz="48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endParaRPr lang="zh-HK" altLang="en-US" sz="48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0738" y="2633285"/>
            <a:ext cx="7922525" cy="2620370"/>
          </a:xfrm>
        </p:spPr>
        <p:txBody>
          <a:bodyPr>
            <a:noAutofit/>
          </a:bodyPr>
          <a:lstStyle/>
          <a:p>
            <a:r>
              <a:rPr lang="zh-HK" altLang="zh-HK" sz="4050" b="1" dirty="0" smtClean="0">
                <a:solidFill>
                  <a:srgbClr val="996633"/>
                </a:solidFill>
              </a:rPr>
              <a:t>香港鄧鏡波書院</a:t>
            </a:r>
            <a:endParaRPr lang="en-US" altLang="zh-HK" sz="4050" b="1" dirty="0" smtClean="0">
              <a:solidFill>
                <a:srgbClr val="996633"/>
              </a:solidFill>
            </a:endParaRPr>
          </a:p>
          <a:p>
            <a:r>
              <a:rPr lang="zh-HK" altLang="zh-HK" sz="4050" b="1" dirty="0" smtClean="0">
                <a:solidFill>
                  <a:srgbClr val="996633"/>
                </a:solidFill>
              </a:rPr>
              <a:t>樂善</a:t>
            </a:r>
            <a:r>
              <a:rPr lang="zh-HK" altLang="zh-HK" sz="4050" b="1" dirty="0">
                <a:solidFill>
                  <a:srgbClr val="996633"/>
                </a:solidFill>
              </a:rPr>
              <a:t>堂梁銶琚書院</a:t>
            </a:r>
            <a:endParaRPr lang="en-US" altLang="zh-HK" sz="4050" b="1" dirty="0">
              <a:solidFill>
                <a:srgbClr val="996633"/>
              </a:solidFill>
            </a:endParaRPr>
          </a:p>
          <a:p>
            <a:r>
              <a:rPr lang="zh-HK" altLang="zh-HK" sz="4050" b="1" dirty="0">
                <a:solidFill>
                  <a:srgbClr val="996633"/>
                </a:solidFill>
              </a:rPr>
              <a:t>屯門官立中學</a:t>
            </a:r>
            <a:endParaRPr lang="en-US" altLang="zh-HK" sz="405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4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中學組</a:t>
            </a:r>
            <a:r>
              <a:rPr lang="zh-HK" altLang="zh-HK" sz="4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TW" sz="4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奬</a:t>
            </a:r>
            <a:endParaRPr lang="en-US" altLang="zh-HK" sz="44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HK" sz="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HK" sz="3600" b="1" dirty="0" smtClean="0">
                <a:solidFill>
                  <a:srgbClr val="996633"/>
                </a:solidFill>
              </a:rPr>
              <a:t>香港鄧鏡波書院</a:t>
            </a:r>
            <a:endParaRPr lang="en-US" altLang="zh-HK" sz="3600" b="1" dirty="0" smtClean="0">
              <a:solidFill>
                <a:srgbClr val="996633"/>
              </a:solidFill>
            </a:endParaRPr>
          </a:p>
          <a:p>
            <a:pPr algn="ctr">
              <a:buNone/>
            </a:pPr>
            <a:r>
              <a:rPr lang="zh-HK" altLang="zh-HK" sz="3600" b="1" dirty="0" smtClean="0">
                <a:solidFill>
                  <a:srgbClr val="996633"/>
                </a:solidFill>
              </a:rPr>
              <a:t>樂善堂梁銶琚書院</a:t>
            </a:r>
            <a:endParaRPr lang="en-US" altLang="zh-HK" sz="3600" b="1" dirty="0" smtClean="0">
              <a:solidFill>
                <a:srgbClr val="996633"/>
              </a:solidFill>
            </a:endParaRPr>
          </a:p>
          <a:p>
            <a:pPr algn="ctr">
              <a:buNone/>
            </a:pPr>
            <a:r>
              <a:rPr lang="zh-HK" altLang="zh-HK" sz="3600" b="1" dirty="0" smtClean="0">
                <a:solidFill>
                  <a:srgbClr val="996633"/>
                </a:solidFill>
              </a:rPr>
              <a:t>屯門官立中學</a:t>
            </a:r>
            <a:endParaRPr lang="en-US" altLang="zh-HK" sz="3600" b="1" dirty="0">
              <a:solidFill>
                <a:srgbClr val="996633"/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99592" y="4237630"/>
            <a:ext cx="7639885" cy="2620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HK" sz="36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 傑出大奬 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HK" altLang="zh-TW" sz="3900" b="1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浸</a:t>
            </a:r>
            <a:r>
              <a:rPr lang="zh-HK" altLang="zh-TW" sz="3900" b="1" dirty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信會天虹小學</a:t>
            </a:r>
            <a:endParaRPr lang="zh-TW" altLang="en-US" sz="3900" b="1" dirty="0">
              <a:solidFill>
                <a:srgbClr val="3E4D1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12968" cy="45001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88175"/>
                <a:gridCol w="7024793"/>
              </a:tblGrid>
              <a:tr h="1008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行動連繫</a:t>
                      </a: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</a:rPr>
                        <a:t>：</a:t>
                      </a:r>
                      <a:endParaRPr lang="en-US" altLang="zh-TW" sz="2320" b="0" dirty="0" smtClean="0">
                        <a:solidFill>
                          <a:srgbClr val="3E4D1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「天虹拯救隊獎勵計劃」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en-US" altLang="zh-TW" sz="2320" b="1" kern="1200" dirty="0" err="1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DreamStarter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 啟夢者」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課程，利用不同電子設備提升學生學習興趣和自信，鼓勵學生追夢和體驗書本以外的知識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608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知識連繫：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設立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「讀寫小奇兵」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及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SMART KIDS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」小組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，加強學生語文能力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2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情意連繫：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籌辦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「感恩文化活動」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，建立感恩文化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人際連繫：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「大哥哥、大姐姐計劃」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「學生祈禱會」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，培養學生關心身邊人</a:t>
                      </a:r>
                    </a:p>
                  </a:txBody>
                  <a:tcPr/>
                </a:tc>
              </a:tr>
              <a:tr h="97113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家、社連繫：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舉辦各類家長活動，如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「好家長領袖訓練」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「校長來信」</a:t>
                      </a:r>
                      <a:r>
                        <a:rPr lang="zh-TW" altLang="en-US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，加強家長管教和溝通技巧和家校溝通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95536" y="6165304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3E4D1F"/>
                </a:solidFill>
              </a:rPr>
              <a:t>小學傑出大奬 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95536" y="30689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小學組傑出大奬</a:t>
            </a:r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浸信會天虹小學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367136"/>
          </a:xfrm>
        </p:spPr>
        <p:txBody>
          <a:bodyPr>
            <a:noAutofit/>
          </a:bodyPr>
          <a:lstStyle/>
          <a:p>
            <a:r>
              <a:rPr lang="zh-TW" altLang="zh-TW" sz="72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主禮嘉賓</a:t>
            </a:r>
            <a:r>
              <a:rPr lang="zh-HK" altLang="zh-TW" sz="72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致辭</a:t>
            </a:r>
            <a:endParaRPr lang="zh-TW" altLang="en-US" sz="7200" dirty="0">
              <a:solidFill>
                <a:srgbClr val="3E4D1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67944" y="5157192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 smtClean="0"/>
              <a:t>教育局學位安排及支援組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zh-TW" sz="2800" dirty="0" smtClean="0"/>
              <a:t>高級教育主任</a:t>
            </a:r>
            <a:r>
              <a:rPr lang="en-US" altLang="zh-TW" sz="2800" dirty="0" smtClean="0"/>
              <a:t>: </a:t>
            </a:r>
            <a:r>
              <a:rPr lang="zh-TW" altLang="zh-TW" sz="2800" dirty="0" smtClean="0"/>
              <a:t>鄭錦文女士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HK" altLang="zh-TW" sz="3900" b="1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軒</a:t>
            </a:r>
            <a:r>
              <a:rPr lang="zh-HK" altLang="zh-TW" sz="3900" b="1" dirty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尼詩道官立小學</a:t>
            </a:r>
            <a:endParaRPr lang="zh-TW" altLang="en-US" sz="3900" b="1" dirty="0">
              <a:solidFill>
                <a:srgbClr val="3E4D1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/>
        </p:nvGraphicFramePr>
        <p:xfrm>
          <a:off x="251520" y="1484784"/>
          <a:ext cx="8568952" cy="47525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60271"/>
                <a:gridCol w="6908681"/>
              </a:tblGrid>
              <a:tr h="989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行動連繫</a:t>
                      </a: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</a:rPr>
                        <a:t>：</a:t>
                      </a:r>
                      <a:endParaRPr lang="en-US" altLang="zh-TW" sz="2320" b="0" dirty="0" smtClean="0">
                        <a:solidFill>
                          <a:srgbClr val="3E4D1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「精叻小掌櫃」等工作坊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，讓學生學習和實踐不同知識和技巧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8954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知識連繫：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「長幼種植中草藥」計劃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，加強學生對大自然的認識。透過長幼種植，促進兩代共融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情意連繫：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以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「教德樂課後支援服務」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和 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個案輔導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，支援學生及家長在處理學業、情緒和家庭的需要</a:t>
                      </a:r>
                    </a:p>
                  </a:txBody>
                  <a:tcPr/>
                </a:tc>
              </a:tr>
              <a:tr h="97586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人際連繫：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「學生大使─積極人生」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及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「心晴學生大使」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計劃，加強學生交流及培養他們積極生活態度</a:t>
                      </a:r>
                    </a:p>
                  </a:txBody>
                  <a:tcPr/>
                </a:tc>
              </a:tr>
              <a:tr h="86033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家、社連繫：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籌辦 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「與小一孩子同行」等講座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不同長幼共融活動</a:t>
                      </a:r>
                      <a:r>
                        <a:rPr lang="zh-TW" altLang="en-US" sz="232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32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促進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正向親子溝通和鼓勵學生多關懷長者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5536" y="6237312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3E4D1F"/>
                </a:solidFill>
              </a:rPr>
              <a:t>小學傑出大奬 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95536" y="30689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小學組傑出大奬</a:t>
            </a:r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軒尼詩道官立小學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HK" altLang="zh-TW" sz="3900" b="1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保</a:t>
            </a:r>
            <a:r>
              <a:rPr lang="zh-HK" altLang="zh-TW" sz="3900" b="1" dirty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良局志豪小學 </a:t>
            </a:r>
            <a:endParaRPr lang="zh-TW" altLang="en-US" sz="3900" b="1" dirty="0">
              <a:solidFill>
                <a:srgbClr val="3E4D1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/>
        </p:nvGraphicFramePr>
        <p:xfrm>
          <a:off x="323528" y="1484784"/>
          <a:ext cx="8640960" cy="4752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4223"/>
                <a:gridCol w="6966737"/>
              </a:tblGrid>
              <a:tr h="885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行動連繫</a:t>
                      </a: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</a:rPr>
                        <a:t>：</a:t>
                      </a:r>
                      <a:endParaRPr lang="en-US" altLang="zh-TW" sz="2320" b="0" dirty="0" smtClean="0">
                        <a:solidFill>
                          <a:srgbClr val="3E4D1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 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多元智能課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，培養學生九種共通能力，以豐富他們的學習經歷和提升成就感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1948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知識連繫：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設立</a:t>
                      </a:r>
                      <a:r>
                        <a:rPr lang="zh-TW" altLang="en-US" sz="2320" b="0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課堂合作學習 （群體學習）計劃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，運用合作模式在不同時段改善學生學習情況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4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情意連繫：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「情緒魔法師</a:t>
                      </a:r>
                      <a:r>
                        <a:rPr lang="zh-TW" altLang="en-US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zh-TW" altLang="en-US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情緒管理小組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」等活動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，加強學生對情緒的認識和處理能力，並用問卷調查檢驗活動成效</a:t>
                      </a:r>
                    </a:p>
                  </a:txBody>
                  <a:tcPr/>
                </a:tc>
              </a:tr>
              <a:tr h="85940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人際連繫：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「心事信箱」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「親親班主任」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，鼓勵</a:t>
                      </a:r>
                      <a:r>
                        <a:rPr lang="zh-TW" altLang="en-US" sz="2320" b="0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師生交流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，增進彼此感情</a:t>
                      </a:r>
                    </a:p>
                  </a:txBody>
                  <a:tcPr/>
                </a:tc>
              </a:tr>
              <a:tr h="90272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家、社連繫：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籌辦 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「培養好情緒  提升孩子學習動機」講座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，引導家長培養孩子享受學習的技巧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5536" y="6165304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3E4D1F"/>
                </a:solidFill>
              </a:rPr>
              <a:t>小學傑出大奬 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95536" y="30689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小學組傑出大奬</a:t>
            </a:r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保良局志豪小學 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HK" altLang="zh-TW" sz="3800" b="1" dirty="0" smtClean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仁</a:t>
            </a:r>
            <a:r>
              <a:rPr lang="zh-HK" altLang="zh-TW" sz="3800" b="1" dirty="0">
                <a:solidFill>
                  <a:srgbClr val="3E4D1F"/>
                </a:solidFill>
                <a:latin typeface="+mn-lt"/>
                <a:ea typeface="+mn-ea"/>
                <a:cs typeface="+mn-cs"/>
              </a:rPr>
              <a:t>濟醫院陳耀星小學</a:t>
            </a:r>
            <a:endParaRPr lang="zh-TW" altLang="en-US" sz="3800" b="1" dirty="0">
              <a:solidFill>
                <a:srgbClr val="3E4D1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/>
        </p:nvGraphicFramePr>
        <p:xfrm>
          <a:off x="251520" y="1556792"/>
          <a:ext cx="8640960" cy="46698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4223"/>
                <a:gridCol w="6966737"/>
              </a:tblGrid>
              <a:tr h="924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行動連繫</a:t>
                      </a:r>
                      <a:r>
                        <a:rPr lang="zh-TW" altLang="en-US" sz="2320" b="0" dirty="0" smtClean="0">
                          <a:solidFill>
                            <a:srgbClr val="3E4D1F"/>
                          </a:solidFill>
                        </a:rPr>
                        <a:t>：</a:t>
                      </a:r>
                      <a:endParaRPr lang="en-US" altLang="zh-TW" sz="2320" b="0" dirty="0" smtClean="0">
                        <a:solidFill>
                          <a:srgbClr val="3E4D1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「做個至正耀星人」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卓越學生獎勵計劃，培養學生在品德和領袖訓練等均衡發展</a:t>
                      </a:r>
                    </a:p>
                  </a:txBody>
                  <a:tcPr/>
                </a:tc>
              </a:tr>
              <a:tr h="80286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知識連繫：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以 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重點字詞翻譯等策略  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加強 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非華語學童支援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，協助他們適應校園生活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情意連繫：</a:t>
                      </a:r>
                      <a:endParaRPr lang="en-US" altLang="zh-TW" sz="2320" b="0" kern="1200" dirty="0" smtClean="0">
                        <a:solidFill>
                          <a:srgbClr val="3E4D1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舉辦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「好心情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 學校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—『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摩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幻旅程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‧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伴成長」計劃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，以不同活動建構正向健康的校園風氣</a:t>
                      </a:r>
                    </a:p>
                  </a:txBody>
                  <a:tcPr/>
                </a:tc>
              </a:tr>
              <a:tr h="11469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人際連繫：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推行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「以</a:t>
                      </a:r>
                      <a:r>
                        <a:rPr lang="zh-TW" altLang="en-US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zh-TW" altLang="en-US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手</a:t>
                      </a:r>
                      <a:r>
                        <a:rPr lang="en-US" altLang="zh-TW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zh-TW" altLang="en-US" sz="2320" b="1" kern="1200" baseline="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匯愛家長組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，讓家長了解性格特質和管教衝突的關係，並鼓勵互相分享，建立家長支援網絡</a:t>
                      </a:r>
                    </a:p>
                  </a:txBody>
                  <a:tcPr/>
                </a:tc>
              </a:tr>
              <a:tr h="92539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家、社連繫：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籌辦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星語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en-US" altLang="zh-TW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Tuning In To Kids TM</a:t>
                      </a:r>
                      <a:r>
                        <a:rPr lang="zh-TW" altLang="en-US" sz="2320" b="1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」家長教育課 </a:t>
                      </a:r>
                      <a:r>
                        <a:rPr lang="zh-TW" altLang="en-US" sz="2320" b="0" kern="1200" dirty="0" smtClean="0">
                          <a:solidFill>
                            <a:srgbClr val="3E4D1F"/>
                          </a:solidFill>
                          <a:latin typeface="+mn-lt"/>
                          <a:ea typeface="+mn-ea"/>
                          <a:cs typeface="+mn-cs"/>
                        </a:rPr>
                        <a:t>，加強家校聯繫和協助家長支援子女情緒需要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5536" y="6165304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3E4D1F"/>
                </a:solidFill>
              </a:rPr>
              <a:t>小學傑出大奬 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95536" y="30689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小學組傑出大奬</a:t>
            </a:r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仁濟醫院陳耀星小學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zh-TW" altLang="en-US" sz="66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</a:t>
            </a:r>
            <a:r>
              <a:rPr lang="zh-HK" altLang="zh-TW" sz="66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sz="66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 </a:t>
            </a:r>
            <a:r>
              <a:rPr lang="zh-HK" altLang="zh-TW" sz="66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endParaRPr lang="zh-TW" altLang="en-US" sz="66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HK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行動</a:t>
            </a:r>
            <a:r>
              <a:rPr lang="zh-HK" altLang="zh-TW" sz="38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3E4D1F"/>
                </a:solidFill>
              </a:rPr>
              <a:t>嗇色園主辦可譽中學暨可譽小學</a:t>
            </a:r>
            <a:r>
              <a:rPr lang="zh-TW" altLang="en-US" sz="3800" b="1" dirty="0" smtClean="0">
                <a:solidFill>
                  <a:srgbClr val="3E4D1F"/>
                </a:solidFill>
              </a:rPr>
              <a:t/>
            </a:r>
            <a:br>
              <a:rPr lang="zh-TW" altLang="en-US" sz="3800" b="1" dirty="0" smtClean="0">
                <a:solidFill>
                  <a:srgbClr val="3E4D1F"/>
                </a:solidFill>
              </a:rPr>
            </a:br>
            <a:endParaRPr lang="zh-TW" altLang="en-US" sz="38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3E4D1F"/>
                </a:solidFill>
              </a:rPr>
              <a:t>邀請</a:t>
            </a:r>
            <a:r>
              <a:rPr lang="zh-HK" altLang="zh-TW" sz="3000" dirty="0" smtClean="0">
                <a:solidFill>
                  <a:srgbClr val="3E4D1F"/>
                </a:solidFill>
              </a:rPr>
              <a:t>師生</a:t>
            </a:r>
            <a:r>
              <a:rPr lang="zh-TW" altLang="en-US" sz="3000" dirty="0" smtClean="0">
                <a:solidFill>
                  <a:srgbClr val="3E4D1F"/>
                </a:solidFill>
              </a:rPr>
              <a:t> 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演出及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參與</a:t>
            </a:r>
            <a:r>
              <a:rPr lang="zh-HK" altLang="zh-TW" sz="3000" b="1" dirty="0">
                <a:solidFill>
                  <a:srgbClr val="3E4D1F"/>
                </a:solidFill>
              </a:rPr>
              <a:t>音樂劇「踏前一步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」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的籌備和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創作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工作</a:t>
            </a:r>
            <a:r>
              <a:rPr lang="zh-TW" altLang="en-US" sz="3000" dirty="0" smtClean="0">
                <a:solidFill>
                  <a:srgbClr val="3E4D1F"/>
                </a:solidFill>
              </a:rPr>
              <a:t>，讓他們發揮潛能，體驗</a:t>
            </a:r>
            <a:r>
              <a:rPr lang="zh-HK" altLang="zh-TW" sz="3000" dirty="0" smtClean="0">
                <a:solidFill>
                  <a:srgbClr val="3E4D1F"/>
                </a:solidFill>
              </a:rPr>
              <a:t>創作</a:t>
            </a:r>
            <a:r>
              <a:rPr lang="zh-TW" altLang="en-US" sz="3000" dirty="0" smtClean="0">
                <a:solidFill>
                  <a:srgbClr val="3E4D1F"/>
                </a:solidFill>
              </a:rPr>
              <a:t>歷程</a:t>
            </a:r>
            <a:endParaRPr lang="en-US" altLang="zh-HK" sz="3000" dirty="0" smtClean="0">
              <a:solidFill>
                <a:srgbClr val="3E4D1F"/>
              </a:solidFill>
            </a:endParaRPr>
          </a:p>
          <a:p>
            <a:r>
              <a:rPr lang="zh-HK" altLang="zh-TW" sz="3000" dirty="0" smtClean="0">
                <a:solidFill>
                  <a:srgbClr val="3E4D1F"/>
                </a:solidFill>
              </a:rPr>
              <a:t>舉辦</a:t>
            </a:r>
            <a:r>
              <a:rPr lang="zh-TW" altLang="en-US" sz="3000" dirty="0" smtClean="0">
                <a:solidFill>
                  <a:srgbClr val="3E4D1F"/>
                </a:solidFill>
              </a:rPr>
              <a:t> 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大型</a:t>
            </a:r>
            <a:r>
              <a:rPr lang="zh-HK" altLang="zh-TW" sz="3000" b="1" dirty="0">
                <a:solidFill>
                  <a:srgbClr val="3E4D1F"/>
                </a:solidFill>
              </a:rPr>
              <a:t>綜合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晚會</a:t>
            </a:r>
            <a:r>
              <a:rPr lang="zh-TW" altLang="en-US" sz="3000" dirty="0" smtClean="0">
                <a:solidFill>
                  <a:srgbClr val="3E4D1F"/>
                </a:solidFill>
              </a:rPr>
              <a:t>，</a:t>
            </a:r>
            <a:r>
              <a:rPr lang="zh-HK" altLang="zh-TW" sz="3000" dirty="0" smtClean="0">
                <a:solidFill>
                  <a:srgbClr val="3E4D1F"/>
                </a:solidFill>
              </a:rPr>
              <a:t>展示學生</a:t>
            </a:r>
            <a:r>
              <a:rPr lang="zh-TW" altLang="en-US" sz="3000" dirty="0" smtClean="0">
                <a:solidFill>
                  <a:srgbClr val="3E4D1F"/>
                </a:solidFill>
              </a:rPr>
              <a:t>在音樂、舞蹈等</a:t>
            </a:r>
            <a:r>
              <a:rPr lang="zh-HK" altLang="zh-TW" sz="3000" dirty="0" smtClean="0">
                <a:solidFill>
                  <a:srgbClr val="3E4D1F"/>
                </a:solidFill>
              </a:rPr>
              <a:t>學習成果</a:t>
            </a:r>
            <a:endParaRPr lang="en-US" altLang="zh-HK" sz="3000" dirty="0" smtClean="0">
              <a:solidFill>
                <a:srgbClr val="3E4D1F"/>
              </a:solidFill>
            </a:endParaRPr>
          </a:p>
          <a:p>
            <a:r>
              <a:rPr lang="zh-HK" altLang="zh-TW" sz="3000" dirty="0" smtClean="0">
                <a:solidFill>
                  <a:srgbClr val="3E4D1F"/>
                </a:solidFill>
              </a:rPr>
              <a:t>參與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「成長</a:t>
            </a:r>
            <a:r>
              <a:rPr lang="zh-HK" altLang="zh-TW" sz="3000" b="1" dirty="0">
                <a:solidFill>
                  <a:srgbClr val="3E4D1F"/>
                </a:solidFill>
              </a:rPr>
              <a:t>的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天空」計劃</a:t>
            </a:r>
            <a:r>
              <a:rPr lang="zh-TW" altLang="en-US" sz="3000" dirty="0" smtClean="0">
                <a:solidFill>
                  <a:srgbClr val="3E4D1F"/>
                </a:solidFill>
              </a:rPr>
              <a:t>，</a:t>
            </a:r>
            <a:r>
              <a:rPr lang="zh-TW" altLang="zh-TW" sz="3000" dirty="0" smtClean="0">
                <a:solidFill>
                  <a:srgbClr val="3E4D1F"/>
                </a:solidFill>
              </a:rPr>
              <a:t>協助學生</a:t>
            </a:r>
            <a:r>
              <a:rPr lang="zh-TW" altLang="en-US" sz="3000" dirty="0" smtClean="0">
                <a:solidFill>
                  <a:srgbClr val="3E4D1F"/>
                </a:solidFill>
              </a:rPr>
              <a:t>提升抗</a:t>
            </a:r>
            <a:r>
              <a:rPr lang="zh-TW" altLang="zh-TW" sz="3000" dirty="0" smtClean="0">
                <a:solidFill>
                  <a:srgbClr val="3E4D1F"/>
                </a:solidFill>
              </a:rPr>
              <a:t>逆</a:t>
            </a:r>
            <a:r>
              <a:rPr lang="zh-TW" altLang="en-US" sz="3000" dirty="0" smtClean="0">
                <a:solidFill>
                  <a:srgbClr val="3E4D1F"/>
                </a:solidFill>
              </a:rPr>
              <a:t>力和培養生活技能</a:t>
            </a:r>
            <a:endParaRPr lang="zh-TW" altLang="en-US" sz="3000" dirty="0">
              <a:solidFill>
                <a:srgbClr val="3E4D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  </a:t>
            </a: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行動連繫特別奬</a:t>
            </a:r>
            <a:endParaRPr lang="en-US" altLang="zh-TW" sz="4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5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嗇色園主辦可譽中學暨可譽小學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知識</a:t>
            </a:r>
            <a:r>
              <a:rPr lang="zh-HK" altLang="zh-TW" sz="38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3E4D1F"/>
                </a:solidFill>
              </a:rPr>
              <a:t>九龍</a:t>
            </a:r>
            <a:r>
              <a:rPr lang="zh-HK" altLang="zh-TW" sz="3800" b="1" dirty="0">
                <a:solidFill>
                  <a:srgbClr val="3E4D1F"/>
                </a:solidFill>
              </a:rPr>
              <a:t>塘天主教華德學校</a:t>
            </a:r>
            <a:endParaRPr lang="zh-TW" altLang="en-US" sz="3800" b="1" dirty="0">
              <a:solidFill>
                <a:srgbClr val="3E4D1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制定 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照顧個別差異的教學策略</a:t>
            </a:r>
            <a:r>
              <a:rPr lang="zh-TW" altLang="en-US" sz="3000" dirty="0" smtClean="0">
                <a:solidFill>
                  <a:srgbClr val="3E4D1F"/>
                </a:solidFill>
              </a:rPr>
              <a:t>，運用辯論和比賽等 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靈活教學方式 </a:t>
            </a:r>
            <a:r>
              <a:rPr lang="zh-TW" altLang="en-US" sz="3000" dirty="0" smtClean="0">
                <a:solidFill>
                  <a:srgbClr val="3E4D1F"/>
                </a:solidFill>
              </a:rPr>
              <a:t>激發學生學習動機，並安排適切的評估活動跟進個別需要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smtClean="0">
                <a:solidFill>
                  <a:srgbClr val="3E4D1F"/>
                </a:solidFill>
              </a:rPr>
              <a:t>按個人</a:t>
            </a:r>
            <a:r>
              <a:rPr lang="zh-TW" altLang="en-US" sz="3000" dirty="0" smtClean="0">
                <a:solidFill>
                  <a:srgbClr val="3E4D1F"/>
                </a:solidFill>
              </a:rPr>
              <a:t>專長，邀請 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學生擔任「小老師」</a:t>
            </a:r>
            <a:r>
              <a:rPr lang="zh-TW" altLang="en-US" sz="3000" dirty="0" smtClean="0">
                <a:solidFill>
                  <a:srgbClr val="3E4D1F"/>
                </a:solidFill>
              </a:rPr>
              <a:t>， 讓他們發揮強項和專長，提升他們的成就感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b="1" dirty="0" smtClean="0">
                <a:solidFill>
                  <a:srgbClr val="3E4D1F"/>
                </a:solidFill>
              </a:rPr>
              <a:t>善用資訊科技 </a:t>
            </a:r>
            <a:r>
              <a:rPr lang="zh-TW" altLang="en-US" sz="3000" dirty="0" smtClean="0">
                <a:solidFill>
                  <a:srgbClr val="3E4D1F"/>
                </a:solidFill>
              </a:rPr>
              <a:t>鞏固學習概念，加深對知識的認識</a:t>
            </a:r>
            <a:endParaRPr lang="en-US" altLang="zh-TW" sz="3000" dirty="0" smtClean="0">
              <a:solidFill>
                <a:srgbClr val="3E4D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223120"/>
          </a:xfrm>
        </p:spPr>
        <p:txBody>
          <a:bodyPr>
            <a:noAutofit/>
          </a:bodyPr>
          <a:lstStyle/>
          <a:p>
            <a:r>
              <a:rPr lang="zh-TW" altLang="zh-TW" sz="72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主禮嘉賓</a:t>
            </a:r>
            <a:r>
              <a:rPr lang="zh-HK" altLang="zh-TW" sz="72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致辭</a:t>
            </a:r>
            <a:endParaRPr lang="zh-TW" altLang="en-US" sz="72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55976" y="5085184"/>
            <a:ext cx="4032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Arial" pitchFamily="34" charset="0"/>
              </a:rPr>
              <a:t>香港教育大學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心理學系署理系主任</a:t>
            </a:r>
            <a:r>
              <a:rPr kumimoji="1" lang="en-US" altLang="zh-HK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: 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陳家承博士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  </a:t>
            </a: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知識連繫特別奬</a:t>
            </a:r>
            <a:endParaRPr lang="en-US" altLang="zh-TW" sz="4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九龍塘天主教華德學校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</a:t>
            </a:r>
            <a:r>
              <a:rPr lang="zh-HK" altLang="zh-TW" sz="38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3E4D1F"/>
                </a:solidFill>
              </a:rPr>
              <a:t>聖保祿天主教</a:t>
            </a:r>
            <a:r>
              <a:rPr lang="zh-HK" altLang="zh-TW" sz="3800" b="1" dirty="0">
                <a:solidFill>
                  <a:srgbClr val="3E4D1F"/>
                </a:solidFill>
              </a:rPr>
              <a:t>小學</a:t>
            </a:r>
            <a:endParaRPr lang="zh-TW" altLang="en-US" sz="3800" b="1" dirty="0">
              <a:solidFill>
                <a:srgbClr val="3E4D1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43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推行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「</a:t>
            </a:r>
            <a:r>
              <a:rPr lang="zh-TW" altLang="en-US" sz="3000" b="1" dirty="0">
                <a:solidFill>
                  <a:srgbClr val="3E4D1F"/>
                </a:solidFill>
              </a:rPr>
              <a:t>學生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大使</a:t>
            </a:r>
            <a:r>
              <a:rPr lang="en-US" altLang="zh-TW" sz="3000" b="1" dirty="0" smtClean="0">
                <a:solidFill>
                  <a:srgbClr val="3E4D1F"/>
                </a:solidFill>
              </a:rPr>
              <a:t>—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積極</a:t>
            </a:r>
            <a:r>
              <a:rPr lang="zh-TW" altLang="en-US" sz="3000" b="1" dirty="0">
                <a:solidFill>
                  <a:srgbClr val="3E4D1F"/>
                </a:solidFill>
              </a:rPr>
              <a:t>人生」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計劃</a:t>
            </a:r>
            <a:r>
              <a:rPr lang="zh-TW" altLang="en-US" sz="3000" dirty="0" smtClean="0">
                <a:solidFill>
                  <a:srgbClr val="3E4D1F"/>
                </a:solidFill>
              </a:rPr>
              <a:t>，</a:t>
            </a:r>
            <a:r>
              <a:rPr lang="zh-TW" altLang="en-US" sz="3000" dirty="0">
                <a:solidFill>
                  <a:srgbClr val="3E4D1F"/>
                </a:solidFill>
              </a:rPr>
              <a:t>讓</a:t>
            </a:r>
            <a:r>
              <a:rPr lang="zh-TW" altLang="en-US" sz="3000" dirty="0" smtClean="0">
                <a:solidFill>
                  <a:srgbClr val="3E4D1F"/>
                </a:solidFill>
              </a:rPr>
              <a:t>學生學習疏解負面情緒，建立正面</a:t>
            </a:r>
            <a:r>
              <a:rPr lang="zh-TW" altLang="en-US" sz="3000" dirty="0">
                <a:solidFill>
                  <a:srgbClr val="3E4D1F"/>
                </a:solidFill>
              </a:rPr>
              <a:t>處理</a:t>
            </a:r>
            <a:r>
              <a:rPr lang="zh-TW" altLang="en-US" sz="3000" dirty="0" smtClean="0">
                <a:solidFill>
                  <a:srgbClr val="3E4D1F"/>
                </a:solidFill>
              </a:rPr>
              <a:t>情緒和</a:t>
            </a:r>
            <a:r>
              <a:rPr lang="zh-TW" altLang="en-US" sz="3000" dirty="0">
                <a:solidFill>
                  <a:srgbClr val="3E4D1F"/>
                </a:solidFill>
              </a:rPr>
              <a:t>自我</a:t>
            </a:r>
            <a:r>
              <a:rPr lang="zh-TW" altLang="en-US" sz="3000" dirty="0" smtClean="0">
                <a:solidFill>
                  <a:srgbClr val="3E4D1F"/>
                </a:solidFill>
              </a:rPr>
              <a:t>接納的方法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4300"/>
              </a:lnSpc>
            </a:pPr>
            <a:r>
              <a:rPr lang="zh-TW" altLang="en-US" sz="3000" b="1" dirty="0" smtClean="0">
                <a:solidFill>
                  <a:srgbClr val="3E4D1F"/>
                </a:solidFill>
              </a:rPr>
              <a:t>定期檢視</a:t>
            </a:r>
            <a:r>
              <a:rPr lang="zh-TW" altLang="en-US" sz="3000" dirty="0" smtClean="0">
                <a:solidFill>
                  <a:srgbClr val="3E4D1F"/>
                </a:solidFill>
              </a:rPr>
              <a:t>和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修訂訓輔系統 </a:t>
            </a:r>
            <a:r>
              <a:rPr lang="zh-TW" altLang="en-US" sz="3000" dirty="0" smtClean="0">
                <a:solidFill>
                  <a:srgbClr val="3E4D1F"/>
                </a:solidFill>
              </a:rPr>
              <a:t>的功能和成效，並適時地修訂策略行動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4300"/>
              </a:lnSpc>
            </a:pPr>
            <a:r>
              <a:rPr lang="zh-TW" altLang="en-US" sz="3000" b="1" dirty="0" smtClean="0">
                <a:solidFill>
                  <a:srgbClr val="3E4D1F"/>
                </a:solidFill>
              </a:rPr>
              <a:t>籌辦創意</a:t>
            </a:r>
            <a:r>
              <a:rPr lang="zh-TW" altLang="en-US" sz="3000" b="1" dirty="0">
                <a:solidFill>
                  <a:srgbClr val="3E4D1F"/>
                </a:solidFill>
              </a:rPr>
              <a:t>寫作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工作坊</a:t>
            </a:r>
            <a:r>
              <a:rPr lang="zh-TW" altLang="en-US" sz="3000" dirty="0" smtClean="0">
                <a:solidFill>
                  <a:srgbClr val="3E4D1F"/>
                </a:solidFill>
              </a:rPr>
              <a:t>，讓學生發揮創意及</a:t>
            </a:r>
            <a:r>
              <a:rPr lang="zh-TW" altLang="en-US" sz="3000" dirty="0">
                <a:solidFill>
                  <a:srgbClr val="3E4D1F"/>
                </a:solidFill>
              </a:rPr>
              <a:t>培養同理</a:t>
            </a:r>
            <a:r>
              <a:rPr lang="zh-TW" altLang="en-US" sz="3000" dirty="0" smtClean="0">
                <a:solidFill>
                  <a:srgbClr val="3E4D1F"/>
                </a:solidFill>
              </a:rPr>
              <a:t>心和樂觀感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buNone/>
            </a:pPr>
            <a:endParaRPr lang="zh-TW" altLang="en-US" sz="3000" dirty="0">
              <a:solidFill>
                <a:srgbClr val="3E4D1F"/>
              </a:solidFill>
            </a:endParaRPr>
          </a:p>
          <a:p>
            <a:endParaRPr lang="zh-TW" altLang="en-US" sz="3000" dirty="0">
              <a:solidFill>
                <a:srgbClr val="3E4D1F"/>
              </a:solidFill>
            </a:endParaRPr>
          </a:p>
          <a:p>
            <a:endParaRPr lang="zh-TW" altLang="en-US" sz="3000" dirty="0">
              <a:solidFill>
                <a:srgbClr val="3E4D1F"/>
              </a:solidFill>
            </a:endParaRPr>
          </a:p>
          <a:p>
            <a:endParaRPr lang="zh-TW" altLang="en-US" sz="3000" dirty="0">
              <a:solidFill>
                <a:srgbClr val="3E4D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  情意</a:t>
            </a: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連繫特別奬</a:t>
            </a:r>
            <a:endParaRPr lang="en-US" altLang="zh-TW" sz="4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聖保祿天主教小學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人際</a:t>
            </a:r>
            <a:r>
              <a:rPr lang="zh-HK" altLang="zh-TW" sz="38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</a:t>
            </a: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3E4D1F"/>
                </a:solidFill>
              </a:rPr>
              <a:t>浸</a:t>
            </a:r>
            <a:r>
              <a:rPr lang="zh-HK" altLang="zh-TW" sz="3800" b="1" dirty="0">
                <a:solidFill>
                  <a:srgbClr val="3E4D1F"/>
                </a:solidFill>
              </a:rPr>
              <a:t>信會呂明才小學</a:t>
            </a:r>
            <a:endParaRPr lang="zh-TW" altLang="en-US" sz="3800" b="1" dirty="0">
              <a:solidFill>
                <a:srgbClr val="3E4D1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432048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7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設立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「大哥哥、大姐姐計劃」</a:t>
            </a:r>
            <a:r>
              <a:rPr lang="zh-TW" altLang="en-US" sz="3000" dirty="0" smtClean="0">
                <a:solidFill>
                  <a:srgbClr val="3E4D1F"/>
                </a:solidFill>
              </a:rPr>
              <a:t>，訓練高年級學生照顧及關愛小一同學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37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舉辦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「關愛小天使」日營</a:t>
            </a:r>
            <a:r>
              <a:rPr lang="zh-TW" altLang="en-US" sz="3000" dirty="0" smtClean="0">
                <a:solidFill>
                  <a:srgbClr val="3E4D1F"/>
                </a:solidFill>
              </a:rPr>
              <a:t>，加強同學互相關愛及欣賞的文化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37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設立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「分享欄」</a:t>
            </a:r>
            <a:r>
              <a:rPr lang="zh-TW" altLang="en-US" sz="3000" dirty="0" smtClean="0">
                <a:solidFill>
                  <a:srgbClr val="3E4D1F"/>
                </a:solidFill>
              </a:rPr>
              <a:t>，提供學生及老師互相分享的平台，拉近彼此關係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37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舉辦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「反欺凌」講座</a:t>
            </a:r>
            <a:r>
              <a:rPr lang="zh-TW" altLang="en-US" sz="3000" dirty="0" smtClean="0">
                <a:solidFill>
                  <a:srgbClr val="3E4D1F"/>
                </a:solidFill>
              </a:rPr>
              <a:t>，教育學生處理人際衝突的技巧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  </a:t>
            </a: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人際連繫特別奬</a:t>
            </a:r>
            <a:endParaRPr lang="en-US" altLang="zh-TW" sz="4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浸信會呂明才小學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5000"/>
              </a:lnSpc>
            </a:pP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</a:t>
            </a:r>
            <a:r>
              <a:rPr lang="zh-HK" altLang="zh-TW" sz="38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、社連</a:t>
            </a:r>
            <a:r>
              <a:rPr lang="zh-HK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繫</a:t>
            </a:r>
            <a:r>
              <a:rPr lang="zh-TW" altLang="en-US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特別奬</a:t>
            </a:r>
            <a: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3800" b="1" dirty="0" smtClean="0">
                <a:solidFill>
                  <a:srgbClr val="3E4D1F"/>
                </a:solidFill>
              </a:rPr>
              <a:t>愛</a:t>
            </a:r>
            <a:r>
              <a:rPr lang="zh-HK" altLang="zh-TW" sz="3800" b="1" dirty="0">
                <a:solidFill>
                  <a:srgbClr val="3E4D1F"/>
                </a:solidFill>
              </a:rPr>
              <a:t>秩序灣官立小學</a:t>
            </a:r>
            <a:endParaRPr lang="zh-TW" altLang="en-US" sz="3800" b="1" dirty="0">
              <a:solidFill>
                <a:srgbClr val="3E4D1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推行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「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家長愛學院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」</a:t>
            </a:r>
            <a:r>
              <a:rPr lang="zh-TW" altLang="en-US" sz="3000" dirty="0" smtClean="0">
                <a:solidFill>
                  <a:srgbClr val="3E4D1F"/>
                </a:solidFill>
              </a:rPr>
              <a:t>，讓家長認識與子女相處的技巧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舉辦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「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愛要說出來</a:t>
            </a:r>
            <a:r>
              <a:rPr lang="zh-HK" altLang="zh-TW" sz="3000" b="1" dirty="0" smtClean="0">
                <a:solidFill>
                  <a:srgbClr val="3E4D1F"/>
                </a:solidFill>
              </a:rPr>
              <a:t>」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晚會</a:t>
            </a:r>
            <a:r>
              <a:rPr lang="zh-TW" altLang="en-US" sz="3000" dirty="0" smtClean="0">
                <a:solidFill>
                  <a:srgbClr val="3E4D1F"/>
                </a:solidFill>
              </a:rPr>
              <a:t>，讓家長與子女互相表達愛和欣賞，促進親子關係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舉辦  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一系列家長講座</a:t>
            </a:r>
            <a:r>
              <a:rPr lang="zh-TW" altLang="en-US" sz="3000" dirty="0" smtClean="0">
                <a:solidFill>
                  <a:srgbClr val="3E4D1F"/>
                </a:solidFill>
              </a:rPr>
              <a:t>，讓家長了解家庭關係對子女的影響和關心子女的方法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solidFill>
                  <a:srgbClr val="3E4D1F"/>
                </a:solidFill>
              </a:rPr>
              <a:t>推動 </a:t>
            </a:r>
            <a:r>
              <a:rPr lang="zh-TW" altLang="en-US" sz="3000" b="1" dirty="0" smtClean="0">
                <a:solidFill>
                  <a:srgbClr val="3E4D1F"/>
                </a:solidFill>
              </a:rPr>
              <a:t>家長義工</a:t>
            </a:r>
            <a:r>
              <a:rPr lang="zh-TW" altLang="en-US" sz="3000" dirty="0" smtClean="0">
                <a:solidFill>
                  <a:srgbClr val="3E4D1F"/>
                </a:solidFill>
              </a:rPr>
              <a:t>，加強家校合作</a:t>
            </a:r>
            <a:endParaRPr lang="en-US" altLang="zh-TW" sz="3000" dirty="0" smtClean="0">
              <a:solidFill>
                <a:srgbClr val="3E4D1F"/>
              </a:solidFill>
            </a:endParaRPr>
          </a:p>
          <a:p>
            <a:endParaRPr lang="zh-TW" altLang="en-US" sz="3000" dirty="0">
              <a:solidFill>
                <a:srgbClr val="3E4D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  </a:t>
            </a: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家、社連繫特別奬</a:t>
            </a:r>
            <a:endParaRPr lang="en-US" altLang="zh-TW" sz="4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愛秩序灣官立小學</a:t>
            </a:r>
            <a:endParaRPr lang="zh-TW" altLang="en-US" sz="45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452" y="3651534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91680" y="2708920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</a:t>
            </a:r>
            <a:r>
              <a:rPr lang="zh-HK" altLang="zh-HK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 </a:t>
            </a:r>
            <a:r>
              <a:rPr lang="zh-HK" altLang="zh-HK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榮譽獎</a:t>
            </a:r>
            <a:endParaRPr lang="zh-TW" altLang="en-US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487055"/>
            <a:ext cx="6858000" cy="905569"/>
          </a:xfrm>
        </p:spPr>
        <p:txBody>
          <a:bodyPr>
            <a:noAutofit/>
          </a:bodyPr>
          <a:lstStyle/>
          <a:p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HK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endParaRPr lang="zh-HK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0738" y="2633285"/>
            <a:ext cx="7922525" cy="2620370"/>
          </a:xfrm>
        </p:spPr>
        <p:txBody>
          <a:bodyPr>
            <a:noAutofit/>
          </a:bodyPr>
          <a:lstStyle/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鴨脷洲街坊學校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基督教宣道會宣基小學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中華傳道會呂明才小學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基督教粉嶺神召會小學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8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</a:t>
            </a:r>
            <a:r>
              <a:rPr lang="zh-HK" altLang="zh-HK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奬</a:t>
            </a:r>
            <a:endParaRPr lang="en-US" altLang="zh-HK" sz="40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HK" sz="7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鴨脷洲街坊學校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基督教宣道會宣基小學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中華傳道會呂明才小學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基督教粉嶺神召會小學</a:t>
            </a:r>
            <a:endParaRPr lang="en-US" altLang="zh-H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99592" y="4237630"/>
            <a:ext cx="7639885" cy="2620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HK" sz="36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ppt bg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060848"/>
            <a:ext cx="725072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468583"/>
            <a:ext cx="6858000" cy="924042"/>
          </a:xfrm>
        </p:spPr>
        <p:txBody>
          <a:bodyPr>
            <a:noAutofit/>
          </a:bodyPr>
          <a:lstStyle/>
          <a:p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HK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endParaRPr lang="zh-HK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0738" y="2633285"/>
            <a:ext cx="7922525" cy="2620370"/>
          </a:xfrm>
        </p:spPr>
        <p:txBody>
          <a:bodyPr>
            <a:noAutofit/>
          </a:bodyPr>
          <a:lstStyle/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五邑工商總會學校 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東莞工商總會張煌偉小學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路德會呂祥光小學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北角官立小學 </a:t>
            </a:r>
            <a:endParaRPr lang="zh-TW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zh-TW" altLang="zh-HK" sz="4050" b="1" dirty="0"/>
          </a:p>
        </p:txBody>
      </p:sp>
    </p:spTree>
    <p:extLst>
      <p:ext uri="{BB962C8B-B14F-4D97-AF65-F5344CB8AC3E}">
        <p14:creationId xmlns:p14="http://schemas.microsoft.com/office/powerpoint/2010/main" xmlns="" val="34605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</a:t>
            </a:r>
            <a:r>
              <a:rPr lang="zh-HK" altLang="zh-HK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奬</a:t>
            </a:r>
            <a:endParaRPr lang="en-US" altLang="zh-HK" sz="40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HK" sz="7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五邑工商總會學校 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東莞工商總會張煌偉小學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路德會呂祥光小學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北角官立小學 </a:t>
            </a:r>
            <a:endParaRPr lang="zh-TW" altLang="zh-HK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450109"/>
            <a:ext cx="6858000" cy="942515"/>
          </a:xfrm>
        </p:spPr>
        <p:txBody>
          <a:bodyPr>
            <a:noAutofit/>
          </a:bodyPr>
          <a:lstStyle/>
          <a:p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HK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endParaRPr lang="zh-HK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0738" y="2633285"/>
            <a:ext cx="7922525" cy="2620370"/>
          </a:xfrm>
        </p:spPr>
        <p:txBody>
          <a:bodyPr>
            <a:noAutofit/>
          </a:bodyPr>
          <a:lstStyle/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保良局陳溢小學</a:t>
            </a:r>
            <a:endParaRPr lang="zh-TW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保良局方王錦全小學</a:t>
            </a:r>
            <a:endParaRPr lang="zh-TW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路德會沙崙學校</a:t>
            </a:r>
            <a:r>
              <a:rPr lang="en-US" altLang="zh-HK" sz="405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zh-TW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東華三院港九電器商聯會小學</a:t>
            </a:r>
            <a:endParaRPr lang="zh-TW" altLang="zh-HK" sz="405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9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</a:t>
            </a:r>
            <a:r>
              <a:rPr lang="zh-HK" altLang="zh-HK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奬</a:t>
            </a:r>
            <a:endParaRPr lang="en-US" altLang="zh-HK" sz="40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HK" sz="7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保良局陳溢小學</a:t>
            </a:r>
            <a:endParaRPr lang="zh-TW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保良局方王錦全小學</a:t>
            </a:r>
            <a:endParaRPr lang="zh-TW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路德會沙崙學校</a:t>
            </a:r>
            <a:r>
              <a:rPr lang="en-US" altLang="zh-HK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zh-TW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東華三院港九電器商聯會小學</a:t>
            </a:r>
            <a:endParaRPr lang="zh-TW" altLang="zh-HK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487055"/>
            <a:ext cx="6858000" cy="905569"/>
          </a:xfrm>
        </p:spPr>
        <p:txBody>
          <a:bodyPr>
            <a:noAutofit/>
          </a:bodyPr>
          <a:lstStyle/>
          <a:p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</a:t>
            </a:r>
            <a:r>
              <a:rPr lang="zh-HK" altLang="zh-HK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HK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endParaRPr lang="zh-HK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0738" y="2633285"/>
            <a:ext cx="7922525" cy="2620370"/>
          </a:xfrm>
        </p:spPr>
        <p:txBody>
          <a:bodyPr>
            <a:noAutofit/>
          </a:bodyPr>
          <a:lstStyle/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東華三院黃士心小學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東華三院王余家潔紀念小學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仁濟醫院羅陳楚思小學</a:t>
            </a:r>
            <a:endParaRPr lang="en-US" altLang="zh-HK" sz="405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HK" altLang="zh-HK" sz="4050" b="1" dirty="0">
                <a:solidFill>
                  <a:schemeClr val="accent3">
                    <a:lumMod val="50000"/>
                  </a:schemeClr>
                </a:solidFill>
              </a:rPr>
              <a:t>油蔴地街坊會學校 </a:t>
            </a:r>
            <a:endParaRPr lang="zh-TW" altLang="zh-HK" sz="405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53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小學組</a:t>
            </a:r>
            <a:r>
              <a:rPr lang="zh-HK" altLang="zh-HK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榮譽</a:t>
            </a:r>
            <a:r>
              <a:rPr lang="zh-HK" altLang="zh-TW" sz="4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奬</a:t>
            </a:r>
            <a:endParaRPr lang="en-US" altLang="zh-HK" sz="40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zh-HK" sz="7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東華三院黃士心小學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東華三院王余家潔紀念小學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仁濟醫院羅陳楚思小學</a:t>
            </a:r>
            <a:endParaRPr lang="en-US" altLang="zh-H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HK" altLang="zh-HK" b="1" dirty="0" smtClean="0">
                <a:solidFill>
                  <a:schemeClr val="accent3">
                    <a:lumMod val="50000"/>
                  </a:schemeClr>
                </a:solidFill>
              </a:rPr>
              <a:t>油蔴地街坊會學校 </a:t>
            </a:r>
            <a:endParaRPr lang="zh-TW" altLang="zh-HK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1900807"/>
          </a:xfrm>
        </p:spPr>
        <p:txBody>
          <a:bodyPr/>
          <a:lstStyle/>
          <a:p>
            <a:pPr algn="ctr">
              <a:buNone/>
            </a:pPr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2018/19</a:t>
            </a: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學年「樂繫校園」</a:t>
            </a:r>
            <a:endParaRPr lang="en-US" altLang="zh-TW" sz="4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TW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獎勵計劃</a:t>
            </a: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HK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參與學校經驗分析</a:t>
            </a:r>
            <a:endParaRPr lang="zh-TW" altLang="zh-TW" sz="4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4869160"/>
            <a:ext cx="75608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zh-TW" altLang="zh-TW" sz="24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香港教育大學心理學系署理系主任</a:t>
            </a:r>
            <a:endParaRPr lang="en-US" altLang="zh-TW" sz="24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zh-TW" altLang="zh-TW" sz="24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陳家承副教授</a:t>
            </a:r>
            <a:endParaRPr lang="en-US" altLang="zh-TW" sz="24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en-US" altLang="zh-TW" sz="8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zh-TW" altLang="en-US" sz="24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香港教育大學幼兒教育學系副系主任</a:t>
            </a:r>
            <a:endParaRPr lang="en-US" altLang="zh-TW" sz="2400" b="1" dirty="0" smtClean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zh-TW" altLang="zh-TW" sz="24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林俊彬副教授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4104456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2019/20</a:t>
            </a: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學年「樂繫校園」</a:t>
            </a:r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獎勵計劃</a:t>
            </a:r>
            <a: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10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正式開始接受申請</a:t>
            </a:r>
            <a:endParaRPr lang="zh-TW" altLang="en-US" sz="4800" dirty="0">
              <a:solidFill>
                <a:srgbClr val="3E4D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892480" cy="32403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明年</a:t>
            </a:r>
            <a:r>
              <a:rPr lang="zh-TW" altLang="zh-TW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「樂繫校園」</a:t>
            </a:r>
            <a:r>
              <a:rPr lang="zh-TW" altLang="en-US" sz="48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嘉許禮再見！</a:t>
            </a:r>
            <a:endParaRPr lang="zh-TW" altLang="en-US" sz="48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2943200"/>
          </a:xfrm>
        </p:spPr>
        <p:txBody>
          <a:bodyPr>
            <a:normAutofit fontScale="90000"/>
          </a:bodyPr>
          <a:lstStyle/>
          <a:p>
            <a:r>
              <a:rPr lang="zh-HK" altLang="zh-TW" sz="67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為校園注入連繫感–</a:t>
            </a:r>
            <a:r>
              <a:rPr lang="en-US" altLang="zh-HK" sz="67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HK" sz="67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HK" altLang="zh-TW" sz="67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學生心理的主要營養素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55976" y="5013176"/>
            <a:ext cx="4402832" cy="1184995"/>
          </a:xfrm>
        </p:spPr>
        <p:txBody>
          <a:bodyPr/>
          <a:lstStyle/>
          <a:p>
            <a:pPr algn="ctr">
              <a:buNone/>
            </a:pPr>
            <a:r>
              <a:rPr lang="zh-HK" altLang="zh-TW" dirty="0" smtClean="0"/>
              <a:t>青山醫院副顧問醫生</a:t>
            </a:r>
            <a:endParaRPr lang="en-US" altLang="zh-HK" dirty="0" smtClean="0"/>
          </a:p>
          <a:p>
            <a:pPr algn="ctr">
              <a:buNone/>
            </a:pPr>
            <a:r>
              <a:rPr lang="zh-HK" altLang="zh-TW" dirty="0" smtClean="0"/>
              <a:t>崔永豪醫生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zh-TW" sz="66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對談</a:t>
            </a:r>
            <a:r>
              <a:rPr lang="zh-TW" altLang="en-US" sz="6600" b="1" dirty="0" smtClean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環節</a:t>
            </a:r>
            <a:endParaRPr lang="zh-TW" altLang="en-US" sz="66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4941168"/>
            <a:ext cx="6635080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HK" altLang="zh-TW" sz="2500" dirty="0" smtClean="0"/>
              <a:t>青山醫院副顧問醫生</a:t>
            </a:r>
            <a:r>
              <a:rPr lang="zh-TW" altLang="en-US" sz="2500" dirty="0" smtClean="0"/>
              <a:t>　</a:t>
            </a:r>
            <a:r>
              <a:rPr lang="zh-HK" altLang="zh-TW" sz="2500" dirty="0" smtClean="0"/>
              <a:t>崔永豪醫生</a:t>
            </a:r>
            <a:endParaRPr lang="en-US" altLang="zh-HK" sz="2500" dirty="0" smtClean="0"/>
          </a:p>
          <a:p>
            <a:pPr algn="ctr">
              <a:buNone/>
            </a:pPr>
            <a:r>
              <a:rPr lang="zh-TW" altLang="zh-TW" sz="2500" dirty="0" smtClean="0"/>
              <a:t>仁濟醫院陳耀星小學</a:t>
            </a:r>
            <a:r>
              <a:rPr lang="zh-TW" altLang="en-US" sz="2500" dirty="0" smtClean="0"/>
              <a:t>　</a:t>
            </a:r>
            <a:r>
              <a:rPr lang="zh-TW" altLang="zh-TW" sz="2500" dirty="0" smtClean="0"/>
              <a:t>陳映蕎同學</a:t>
            </a:r>
            <a:endParaRPr lang="en-US" altLang="zh-TW" sz="2500" dirty="0" smtClean="0"/>
          </a:p>
          <a:p>
            <a:pPr algn="ctr">
              <a:buNone/>
            </a:pPr>
            <a:r>
              <a:rPr lang="zh-TW" altLang="en-US" sz="2500" b="1" dirty="0" smtClean="0">
                <a:solidFill>
                  <a:srgbClr val="996633"/>
                </a:solidFill>
              </a:rPr>
              <a:t>　　</a:t>
            </a:r>
            <a:r>
              <a:rPr lang="zh-TW" altLang="en-US" sz="2500" dirty="0" smtClean="0"/>
              <a:t>　</a:t>
            </a:r>
            <a:r>
              <a:rPr lang="zh-HK" altLang="zh-TW" sz="2500" dirty="0" smtClean="0"/>
              <a:t>葵涌循道中學</a:t>
            </a:r>
            <a:r>
              <a:rPr lang="zh-TW" altLang="en-US" sz="2500" dirty="0" smtClean="0"/>
              <a:t>　王家偉</a:t>
            </a:r>
            <a:r>
              <a:rPr lang="zh-TW" altLang="zh-TW" sz="2500" dirty="0" smtClean="0"/>
              <a:t>同學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ppt bg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725072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2563</Words>
  <Application>Microsoft Office PowerPoint</Application>
  <PresentationFormat>如螢幕大小 (4:3)</PresentationFormat>
  <Paragraphs>313</Paragraphs>
  <Slides>68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69" baseType="lpstr">
      <vt:lpstr>Office 佈景主題</vt:lpstr>
      <vt:lpstr>2018-2019年度「樂繫校園」 獎勵計劃 – 簡介會暨嘉許禮</vt:lpstr>
      <vt:lpstr>投影片 2</vt:lpstr>
      <vt:lpstr>主禮嘉賓致辭</vt:lpstr>
      <vt:lpstr>主禮嘉賓致辭</vt:lpstr>
      <vt:lpstr>主禮嘉賓致辭</vt:lpstr>
      <vt:lpstr>投影片 6</vt:lpstr>
      <vt:lpstr>為校園注入連繫感– 學生心理的主要營養素 </vt:lpstr>
      <vt:lpstr>對談環節</vt:lpstr>
      <vt:lpstr>投影片 9</vt:lpstr>
      <vt:lpstr>2019/20 學年 「樂繫校園」獎勵計劃簡介 </vt:lpstr>
      <vt:lpstr>投影片 11</vt:lpstr>
      <vt:lpstr>中學組 傑出大奬 </vt:lpstr>
      <vt:lpstr>葵涌循道中學</vt:lpstr>
      <vt:lpstr>投影片 14</vt:lpstr>
      <vt:lpstr>保良局羅傑承（一九八三）中學 </vt:lpstr>
      <vt:lpstr>投影片 16</vt:lpstr>
      <vt:lpstr>循道衛理聯合教會李惠利中學 </vt:lpstr>
      <vt:lpstr>投影片 18</vt:lpstr>
      <vt:lpstr>投影片 19</vt:lpstr>
      <vt:lpstr>行動連繫  特別奬 中華基督教會燕京書院</vt:lpstr>
      <vt:lpstr>投影片 21</vt:lpstr>
      <vt:lpstr>知識連繫  特別奬 中華基金中學</vt:lpstr>
      <vt:lpstr>投影片 23</vt:lpstr>
      <vt:lpstr>情意連繫  特別奬 聖公會李福慶中學</vt:lpstr>
      <vt:lpstr>投影片 25</vt:lpstr>
      <vt:lpstr>人際連繫  特別奬 五旬節聖潔會永光書院</vt:lpstr>
      <vt:lpstr>投影片 27</vt:lpstr>
      <vt:lpstr>家、社連繫  特別奬 香港紅十字會瑪嘉烈戴麟趾學校</vt:lpstr>
      <vt:lpstr>投影片 29</vt:lpstr>
      <vt:lpstr>投影片 30</vt:lpstr>
      <vt:lpstr>中學組榮譽獎</vt:lpstr>
      <vt:lpstr>投影片 32</vt:lpstr>
      <vt:lpstr>中學組榮譽獎</vt:lpstr>
      <vt:lpstr>投影片 34</vt:lpstr>
      <vt:lpstr>中學組榮譽獎</vt:lpstr>
      <vt:lpstr>投影片 36</vt:lpstr>
      <vt:lpstr>小學組 傑出大奬 </vt:lpstr>
      <vt:lpstr>浸信會天虹小學</vt:lpstr>
      <vt:lpstr>投影片 39</vt:lpstr>
      <vt:lpstr>軒尼詩道官立小學</vt:lpstr>
      <vt:lpstr>投影片 41</vt:lpstr>
      <vt:lpstr>保良局志豪小學 </vt:lpstr>
      <vt:lpstr>投影片 43</vt:lpstr>
      <vt:lpstr>仁濟醫院陳耀星小學</vt:lpstr>
      <vt:lpstr>投影片 45</vt:lpstr>
      <vt:lpstr>小學組 特別奬</vt:lpstr>
      <vt:lpstr>行動連繫  特別奬 嗇色園主辦可譽中學暨可譽小學 </vt:lpstr>
      <vt:lpstr>投影片 48</vt:lpstr>
      <vt:lpstr>知識連繫  特別奬 九龍塘天主教華德學校</vt:lpstr>
      <vt:lpstr>投影片 50</vt:lpstr>
      <vt:lpstr>情意連繫  特別奬 聖保祿天主教小學</vt:lpstr>
      <vt:lpstr>投影片 52</vt:lpstr>
      <vt:lpstr>人際連繫  特別奬 浸信會呂明才小學</vt:lpstr>
      <vt:lpstr>投影片 54</vt:lpstr>
      <vt:lpstr>家、社連繫  特別奬 愛秩序灣官立小學</vt:lpstr>
      <vt:lpstr>投影片 56</vt:lpstr>
      <vt:lpstr> </vt:lpstr>
      <vt:lpstr>小學組榮譽獎</vt:lpstr>
      <vt:lpstr>投影片 59</vt:lpstr>
      <vt:lpstr>小學組榮譽獎</vt:lpstr>
      <vt:lpstr>投影片 61</vt:lpstr>
      <vt:lpstr>小學組榮譽獎</vt:lpstr>
      <vt:lpstr>投影片 63</vt:lpstr>
      <vt:lpstr>小學組榮譽獎</vt:lpstr>
      <vt:lpstr>投影片 65</vt:lpstr>
      <vt:lpstr>投影片 66</vt:lpstr>
      <vt:lpstr>2019/20 學年「樂繫校園」 獎勵計劃  正式開始接受申請</vt:lpstr>
      <vt:lpstr>明年「樂繫校園」嘉許禮再見！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aidenco</dc:creator>
  <cp:lastModifiedBy>aidenco</cp:lastModifiedBy>
  <cp:revision>633</cp:revision>
  <dcterms:created xsi:type="dcterms:W3CDTF">2019-09-09T01:44:49Z</dcterms:created>
  <dcterms:modified xsi:type="dcterms:W3CDTF">2019-09-24T10:30:00Z</dcterms:modified>
</cp:coreProperties>
</file>